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32"/>
  </p:notesMasterIdLst>
  <p:handoutMasterIdLst>
    <p:handoutMasterId r:id="rId33"/>
  </p:handoutMasterIdLst>
  <p:sldIdLst>
    <p:sldId id="295" r:id="rId6"/>
    <p:sldId id="416" r:id="rId7"/>
    <p:sldId id="428" r:id="rId8"/>
    <p:sldId id="436" r:id="rId9"/>
    <p:sldId id="482" r:id="rId10"/>
    <p:sldId id="483" r:id="rId11"/>
    <p:sldId id="481" r:id="rId12"/>
    <p:sldId id="422" r:id="rId13"/>
    <p:sldId id="486" r:id="rId14"/>
    <p:sldId id="509" r:id="rId15"/>
    <p:sldId id="501" r:id="rId16"/>
    <p:sldId id="488" r:id="rId17"/>
    <p:sldId id="489" r:id="rId18"/>
    <p:sldId id="492" r:id="rId19"/>
    <p:sldId id="493" r:id="rId20"/>
    <p:sldId id="494" r:id="rId21"/>
    <p:sldId id="502" r:id="rId22"/>
    <p:sldId id="510" r:id="rId23"/>
    <p:sldId id="511" r:id="rId24"/>
    <p:sldId id="496" r:id="rId25"/>
    <p:sldId id="497" r:id="rId26"/>
    <p:sldId id="498" r:id="rId27"/>
    <p:sldId id="499" r:id="rId28"/>
    <p:sldId id="500" r:id="rId29"/>
    <p:sldId id="512" r:id="rId30"/>
    <p:sldId id="316" r:id="rId31"/>
  </p:sldIdLst>
  <p:sldSz cx="12192000" cy="6858000"/>
  <p:notesSz cx="6858000" cy="9144000"/>
  <p:custDataLst>
    <p:tags r:id="rId3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55" userDrawn="1">
          <p15:clr>
            <a:srgbClr val="A4A3A4"/>
          </p15:clr>
        </p15:guide>
        <p15:guide id="2" pos="3840" userDrawn="1">
          <p15:clr>
            <a:srgbClr val="A4A3A4"/>
          </p15:clr>
        </p15:guide>
        <p15:guide id="3" pos="483" userDrawn="1">
          <p15:clr>
            <a:srgbClr val="A4A3A4"/>
          </p15:clr>
        </p15:guide>
        <p15:guide id="4" pos="7197" userDrawn="1">
          <p15:clr>
            <a:srgbClr val="A4A3A4"/>
          </p15:clr>
        </p15:guide>
        <p15:guide id="6" pos="5564" userDrawn="1">
          <p15:clr>
            <a:srgbClr val="A4A3A4"/>
          </p15:clr>
        </p15:guide>
        <p15:guide id="7" orient="horz" pos="187" userDrawn="1">
          <p15:clr>
            <a:srgbClr val="A4A3A4"/>
          </p15:clr>
        </p15:guide>
        <p15:guide id="8" orient="horz" pos="913" userDrawn="1">
          <p15:clr>
            <a:srgbClr val="A4A3A4"/>
          </p15:clr>
        </p15:guide>
        <p15:guide id="9" orient="horz" pos="2772" userDrawn="1">
          <p15:clr>
            <a:srgbClr val="A4A3A4"/>
          </p15:clr>
        </p15:guide>
        <p15:guide id="10" pos="4089" userDrawn="1">
          <p15:clr>
            <a:srgbClr val="A4A3A4"/>
          </p15:clr>
        </p15:guide>
        <p15:guide id="12" pos="3704" userDrawn="1">
          <p15:clr>
            <a:srgbClr val="A4A3A4"/>
          </p15:clr>
        </p15:guide>
        <p15:guide id="13" pos="6085" userDrawn="1">
          <p15:clr>
            <a:srgbClr val="A4A3A4"/>
          </p15:clr>
        </p15:guide>
        <p15:guide id="14" pos="3795" userDrawn="1">
          <p15:clr>
            <a:srgbClr val="A4A3A4"/>
          </p15:clr>
        </p15:guide>
        <p15:guide id="15" pos="3613" userDrawn="1">
          <p15:clr>
            <a:srgbClr val="A4A3A4"/>
          </p15:clr>
        </p15:guide>
        <p15:guide id="16" pos="3885" userDrawn="1">
          <p15:clr>
            <a:srgbClr val="A4A3A4"/>
          </p15:clr>
        </p15:guide>
        <p15:guide id="17" pos="3953" userDrawn="1">
          <p15:clr>
            <a:srgbClr val="A4A3A4"/>
          </p15:clr>
        </p15:guide>
        <p15:guide id="18" orient="horz" pos="1026" userDrawn="1">
          <p15:clr>
            <a:srgbClr val="A4A3A4"/>
          </p15:clr>
        </p15:guide>
        <p15:guide id="19" pos="2797" userDrawn="1">
          <p15:clr>
            <a:srgbClr val="A4A3A4"/>
          </p15:clr>
        </p15:guide>
        <p15:guide id="20" pos="1255" userDrawn="1">
          <p15:clr>
            <a:srgbClr val="A4A3A4"/>
          </p15:clr>
        </p15:guide>
        <p15:guide id="21" orient="horz" pos="4088" userDrawn="1">
          <p15:clr>
            <a:srgbClr val="A4A3A4"/>
          </p15:clr>
        </p15:guide>
        <p15:guide id="22" orient="horz" pos="2160" userDrawn="1">
          <p15:clr>
            <a:srgbClr val="A4A3A4"/>
          </p15:clr>
        </p15:guide>
        <p15:guide id="23" orient="horz" pos="1071">
          <p15:clr>
            <a:srgbClr val="A4A3A4"/>
          </p15:clr>
        </p15:guide>
        <p15:guide id="24" pos="3794">
          <p15:clr>
            <a:srgbClr val="A4A3A4"/>
          </p15:clr>
        </p15:guide>
        <p15:guide id="25" pos="3886">
          <p15:clr>
            <a:srgbClr val="A4A3A4"/>
          </p15:clr>
        </p15:guide>
        <p15:guide id="26" orient="horz" pos="3861" userDrawn="1">
          <p15:clr>
            <a:srgbClr val="A4A3A4"/>
          </p15:clr>
        </p15:guide>
        <p15:guide id="27" orient="horz" pos="1389"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haelle Schweke" initials="RS" lastIdx="1" clrIdx="0">
    <p:extLst/>
  </p:cmAuthor>
  <p:cmAuthor id="2" name="NIDERKORN Béatrice" initials="NB" lastIdx="39" clrIdx="1">
    <p:extLst/>
  </p:cmAuthor>
  <p:cmAuthor id="3" name="Joseph Ferec" initials="JF" lastIdx="4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FDF20"/>
    <a:srgbClr val="FFFFFF"/>
    <a:srgbClr val="DEE3E7"/>
    <a:srgbClr val="CBD0D4"/>
    <a:srgbClr val="A7B991"/>
    <a:srgbClr val="078901"/>
    <a:srgbClr val="1F6B23"/>
    <a:srgbClr val="0F90CC"/>
    <a:srgbClr val="EDA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0" autoAdjust="0"/>
    <p:restoredTop sz="93883" autoAdjust="0"/>
  </p:normalViewPr>
  <p:slideViewPr>
    <p:cSldViewPr snapToGrid="0" showGuides="1">
      <p:cViewPr varScale="1">
        <p:scale>
          <a:sx n="92" d="100"/>
          <a:sy n="92" d="100"/>
        </p:scale>
        <p:origin x="-110" y="-139"/>
      </p:cViewPr>
      <p:guideLst>
        <p:guide orient="horz" pos="2455"/>
        <p:guide orient="horz" pos="187"/>
        <p:guide orient="horz" pos="913"/>
        <p:guide orient="horz" pos="2772"/>
        <p:guide orient="horz" pos="1026"/>
        <p:guide orient="horz" pos="4088"/>
        <p:guide orient="horz" pos="2160"/>
        <p:guide orient="horz" pos="1071"/>
        <p:guide orient="horz" pos="3861"/>
        <p:guide orient="horz" pos="1389"/>
        <p:guide pos="3840"/>
        <p:guide pos="483"/>
        <p:guide pos="7197"/>
        <p:guide pos="5564"/>
        <p:guide pos="4089"/>
        <p:guide pos="3704"/>
        <p:guide pos="6085"/>
        <p:guide pos="3795"/>
        <p:guide pos="3613"/>
        <p:guide pos="3885"/>
        <p:guide pos="3953"/>
        <p:guide pos="2797"/>
        <p:guide pos="1255"/>
        <p:guide pos="3794"/>
        <p:guide pos="388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D9DE15-1EF9-4347-A755-85CE125B3B80}" type="datetimeFigureOut">
              <a:rPr lang="fr-FR" smtClean="0"/>
              <a:t>02/08/2021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5A0EF4-4D59-4A23-99E8-1391301CB174}" type="slidenum">
              <a:rPr lang="fr-FR" smtClean="0"/>
              <a:t>‹N°›</a:t>
            </a:fld>
            <a:endParaRPr lang="fr-FR"/>
          </a:p>
        </p:txBody>
      </p:sp>
    </p:spTree>
    <p:extLst>
      <p:ext uri="{BB962C8B-B14F-4D97-AF65-F5344CB8AC3E}">
        <p14:creationId xmlns:p14="http://schemas.microsoft.com/office/powerpoint/2010/main" val="387868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8002D-333F-43C0-84F0-A7214405C912}" type="datetimeFigureOut">
              <a:rPr lang="fr-FR" smtClean="0"/>
              <a:t>02/08/2021</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94789-F37F-4D1F-9F78-76127EDC3EF2}" type="slidenum">
              <a:rPr lang="fr-FR" smtClean="0"/>
              <a:t>‹N°›</a:t>
            </a:fld>
            <a:endParaRPr lang="fr-FR" dirty="0"/>
          </a:p>
        </p:txBody>
      </p:sp>
    </p:spTree>
    <p:extLst>
      <p:ext uri="{BB962C8B-B14F-4D97-AF65-F5344CB8AC3E}">
        <p14:creationId xmlns:p14="http://schemas.microsoft.com/office/powerpoint/2010/main" val="200501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1994789-F37F-4D1F-9F78-76127EDC3EF2}" type="slidenum">
              <a:rPr lang="fr-FR" smtClean="0"/>
              <a:t>1</a:t>
            </a:fld>
            <a:endParaRPr lang="fr-FR" dirty="0"/>
          </a:p>
        </p:txBody>
      </p:sp>
    </p:spTree>
    <p:extLst>
      <p:ext uri="{BB962C8B-B14F-4D97-AF65-F5344CB8AC3E}">
        <p14:creationId xmlns:p14="http://schemas.microsoft.com/office/powerpoint/2010/main" val="240729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1994789-F37F-4D1F-9F78-76127EDC3EF2}" type="slidenum">
              <a:rPr lang="fr-FR" smtClean="0"/>
              <a:t>2</a:t>
            </a:fld>
            <a:endParaRPr lang="fr-FR" dirty="0"/>
          </a:p>
        </p:txBody>
      </p:sp>
    </p:spTree>
    <p:extLst>
      <p:ext uri="{BB962C8B-B14F-4D97-AF65-F5344CB8AC3E}">
        <p14:creationId xmlns:p14="http://schemas.microsoft.com/office/powerpoint/2010/main" val="219167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1994789-F37F-4D1F-9F78-76127EDC3EF2}" type="slidenum">
              <a:rPr lang="fr-FR" smtClean="0"/>
              <a:t>4</a:t>
            </a:fld>
            <a:endParaRPr lang="fr-FR" dirty="0"/>
          </a:p>
        </p:txBody>
      </p:sp>
    </p:spTree>
    <p:extLst>
      <p:ext uri="{BB962C8B-B14F-4D97-AF65-F5344CB8AC3E}">
        <p14:creationId xmlns:p14="http://schemas.microsoft.com/office/powerpoint/2010/main" val="268773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1994789-F37F-4D1F-9F78-76127EDC3EF2}" type="slidenum">
              <a:rPr lang="fr-FR" smtClean="0"/>
              <a:t>7</a:t>
            </a:fld>
            <a:endParaRPr lang="fr-FR" dirty="0"/>
          </a:p>
        </p:txBody>
      </p:sp>
    </p:spTree>
    <p:extLst>
      <p:ext uri="{BB962C8B-B14F-4D97-AF65-F5344CB8AC3E}">
        <p14:creationId xmlns:p14="http://schemas.microsoft.com/office/powerpoint/2010/main" val="87114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994789-F37F-4D1F-9F78-76127EDC3EF2}" type="slidenum">
              <a:rPr lang="fr-FR" smtClean="0"/>
              <a:t>26</a:t>
            </a:fld>
            <a:endParaRPr lang="fr-FR" dirty="0"/>
          </a:p>
        </p:txBody>
      </p:sp>
    </p:spTree>
    <p:extLst>
      <p:ext uri="{BB962C8B-B14F-4D97-AF65-F5344CB8AC3E}">
        <p14:creationId xmlns:p14="http://schemas.microsoft.com/office/powerpoint/2010/main" val="1818384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11" Type="http://schemas.openxmlformats.org/officeDocument/2006/relationships/hyperlink" Target="http://www.pour-les-personnes-agees.gouv.fr/" TargetMode="External"/><Relationship Id="rId5" Type="http://schemas.openxmlformats.org/officeDocument/2006/relationships/image" Target="../media/image1.emf"/><Relationship Id="rId10" Type="http://schemas.openxmlformats.org/officeDocument/2006/relationships/hyperlink" Target="https://protect-eu.mimecast.com/s/DJAGBfw48agdUr?domain=twitter.com" TargetMode="External"/><Relationship Id="rId4" Type="http://schemas.openxmlformats.org/officeDocument/2006/relationships/oleObject" Target="../embeddings/oleObject14.bin"/><Relationship Id="rId9" Type="http://schemas.openxmlformats.org/officeDocument/2006/relationships/hyperlink" Target="http://www.cnsa.fr/"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11" Type="http://schemas.openxmlformats.org/officeDocument/2006/relationships/hyperlink" Target="http://www.pour-les-personnes-agees.gouv.fr/" TargetMode="External"/><Relationship Id="rId5" Type="http://schemas.openxmlformats.org/officeDocument/2006/relationships/image" Target="../media/image1.emf"/><Relationship Id="rId10" Type="http://schemas.openxmlformats.org/officeDocument/2006/relationships/hyperlink" Target="https://protect-eu.mimecast.com/s/DJAGBfw48agdUr?domain=twitter.com" TargetMode="External"/><Relationship Id="rId4" Type="http://schemas.openxmlformats.org/officeDocument/2006/relationships/oleObject" Target="../embeddings/oleObject7.bin"/><Relationship Id="rId9" Type="http://schemas.openxmlformats.org/officeDocument/2006/relationships/hyperlink" Target="http://www.cnsa.fr/"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60482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9" name="think-cell Slide" r:id="rId4" imgW="493" imgH="493" progId="TCLayout.ActiveDocument.1">
                  <p:embed/>
                </p:oleObj>
              </mc:Choice>
              <mc:Fallback>
                <p:oleObj name="think-cell Slide" r:id="rId4" imgW="493" imgH="493"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11"/>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1" descr="fond ppt1.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467"/>
            <a:ext cx="12210504" cy="6878833"/>
          </a:xfrm>
          <a:prstGeom prst="rect">
            <a:avLst/>
          </a:prstGeom>
        </p:spPr>
      </p:pic>
      <p:cxnSp>
        <p:nvCxnSpPr>
          <p:cNvPr id="9" name="Connecteur droit 9"/>
          <p:cNvCxnSpPr/>
          <p:nvPr userDrawn="1"/>
        </p:nvCxnSpPr>
        <p:spPr>
          <a:xfrm>
            <a:off x="4066959" y="3911104"/>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pic>
        <p:nvPicPr>
          <p:cNvPr id="11" name="Image 6" descr="Lg CNSA 2017 Q.ai"/>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677400" y="5368285"/>
            <a:ext cx="1766249" cy="1154319"/>
          </a:xfrm>
          <a:prstGeom prst="rect">
            <a:avLst/>
          </a:prstGeom>
        </p:spPr>
      </p:pic>
      <p:sp>
        <p:nvSpPr>
          <p:cNvPr id="14" name="Espace réservé du texte 2"/>
          <p:cNvSpPr>
            <a:spLocks noGrp="1"/>
          </p:cNvSpPr>
          <p:nvPr>
            <p:ph type="body" sz="quarter" idx="10" hasCustomPrompt="1"/>
          </p:nvPr>
        </p:nvSpPr>
        <p:spPr>
          <a:xfrm>
            <a:off x="3811572" y="2264229"/>
            <a:ext cx="6338743" cy="1435334"/>
          </a:xfrm>
          <a:prstGeom prst="rect">
            <a:avLst/>
          </a:prstGeom>
        </p:spPr>
        <p:txBody>
          <a:bodyPr anchor="b" anchorCtr="0"/>
          <a:lstStyle>
            <a:lvl1pPr marL="0" indent="0">
              <a:buNone/>
              <a:defRPr sz="4800" b="1" baseline="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fr-FR" dirty="0"/>
              <a:t>Modifier le titre de la présentation</a:t>
            </a:r>
          </a:p>
        </p:txBody>
      </p:sp>
      <p:sp>
        <p:nvSpPr>
          <p:cNvPr id="15" name="Espace réservé du texte 5"/>
          <p:cNvSpPr>
            <a:spLocks noGrp="1"/>
          </p:cNvSpPr>
          <p:nvPr>
            <p:ph type="body" sz="quarter" idx="11" hasCustomPrompt="1"/>
          </p:nvPr>
        </p:nvSpPr>
        <p:spPr>
          <a:xfrm>
            <a:off x="3811571" y="4041607"/>
            <a:ext cx="6338743" cy="1196975"/>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32753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5"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fond ppt2.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20389"/>
            <a:ext cx="12192000" cy="6929302"/>
          </a:xfrm>
          <a:prstGeom prst="rect">
            <a:avLst/>
          </a:prstGeom>
        </p:spPr>
      </p:pic>
      <p:sp>
        <p:nvSpPr>
          <p:cNvPr id="3" name="Espace réservé du texte 2"/>
          <p:cNvSpPr>
            <a:spLocks noGrp="1"/>
          </p:cNvSpPr>
          <p:nvPr>
            <p:ph type="body" sz="quarter" idx="10" hasCustomPrompt="1"/>
          </p:nvPr>
        </p:nvSpPr>
        <p:spPr>
          <a:xfrm>
            <a:off x="4778266" y="2514600"/>
            <a:ext cx="6338743" cy="1128712"/>
          </a:xfrm>
          <a:prstGeom prst="rect">
            <a:avLst/>
          </a:prstGeom>
        </p:spPr>
        <p:txBody>
          <a:bodyPr anchor="b" anchorCtr="0"/>
          <a:lstStyle>
            <a:lvl1pPr marL="0" indent="0">
              <a:buNone/>
              <a:defRPr sz="3600" b="1" baseline="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fr-FR" dirty="0"/>
              <a:t>Modifier le titre de section</a:t>
            </a:r>
          </a:p>
        </p:txBody>
      </p:sp>
      <p:cxnSp>
        <p:nvCxnSpPr>
          <p:cNvPr id="5" name="Connecteur droit 4"/>
          <p:cNvCxnSpPr/>
          <p:nvPr userDrawn="1"/>
        </p:nvCxnSpPr>
        <p:spPr>
          <a:xfrm>
            <a:off x="4891430" y="3700462"/>
            <a:ext cx="857045"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4778266" y="4221663"/>
            <a:ext cx="6338743" cy="1196975"/>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Sous-titre</a:t>
            </a:r>
          </a:p>
        </p:txBody>
      </p:sp>
      <p:sp>
        <p:nvSpPr>
          <p:cNvPr id="10" name="Espace réservé du numéro de diapositive 9"/>
          <p:cNvSpPr>
            <a:spLocks noGrp="1"/>
          </p:cNvSpPr>
          <p:nvPr>
            <p:ph type="sldNum" sz="quarter" idx="14"/>
          </p:nvPr>
        </p:nvSpPr>
        <p:spPr>
          <a:xfrm>
            <a:off x="11407523" y="6568978"/>
            <a:ext cx="557900" cy="216000"/>
          </a:xfrm>
        </p:spPr>
        <p:txBody>
          <a:bodyPr/>
          <a:lstStyle/>
          <a:p>
            <a:fld id="{82A3DDED-B6E6-42BB-9FCD-488F825FD69F}" type="slidenum">
              <a:rPr lang="fr-FR" smtClean="0"/>
              <a:pPr/>
              <a:t>‹N°›</a:t>
            </a:fld>
            <a:endParaRPr lang="fr-FR" dirty="0"/>
          </a:p>
        </p:txBody>
      </p:sp>
      <p:sp>
        <p:nvSpPr>
          <p:cNvPr id="14" name="Espace réservé du pied de page 9">
            <a:extLst>
              <a:ext uri="{FF2B5EF4-FFF2-40B4-BE49-F238E27FC236}">
                <a16:creationId xmlns:a16="http://schemas.microsoft.com/office/drawing/2014/main" xmlns="" id="{AE565586-36C8-493F-8378-A1FE6F57DD8C}"/>
              </a:ext>
            </a:extLst>
          </p:cNvPr>
          <p:cNvSpPr txBox="1">
            <a:spLocks/>
          </p:cNvSpPr>
          <p:nvPr userDrawn="1"/>
        </p:nvSpPr>
        <p:spPr>
          <a:xfrm>
            <a:off x="36639" y="6566903"/>
            <a:ext cx="1008995" cy="218075"/>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Janvier 2021</a:t>
            </a:r>
          </a:p>
        </p:txBody>
      </p:sp>
      <p:sp>
        <p:nvSpPr>
          <p:cNvPr id="13" name="Espace réservé du pied de page 9">
            <a:extLst>
              <a:ext uri="{FF2B5EF4-FFF2-40B4-BE49-F238E27FC236}">
                <a16:creationId xmlns:a16="http://schemas.microsoft.com/office/drawing/2014/main" xmlns="" id="{5E31780D-17D5-4924-860E-C97C5EBC3D0F}"/>
              </a:ext>
            </a:extLst>
          </p:cNvPr>
          <p:cNvSpPr>
            <a:spLocks noGrp="1"/>
          </p:cNvSpPr>
          <p:nvPr>
            <p:ph type="ftr" sz="quarter" idx="4294967295"/>
          </p:nvPr>
        </p:nvSpPr>
        <p:spPr>
          <a:xfrm>
            <a:off x="6468534" y="6568978"/>
            <a:ext cx="4938989" cy="216000"/>
          </a:xfrm>
        </p:spPr>
        <p:txBody>
          <a:bodyPr/>
          <a:lstStyle/>
          <a:p>
            <a:r>
              <a:rPr lang="fr-FR" dirty="0"/>
              <a:t>CNSA – </a:t>
            </a:r>
            <a:r>
              <a:rPr lang="fr-FR" dirty="0" err="1"/>
              <a:t>Galis</a:t>
            </a:r>
            <a:r>
              <a:rPr lang="fr-FR" dirty="0"/>
              <a:t> section IV | Guide utilisateur Espace Agents </a:t>
            </a:r>
          </a:p>
        </p:txBody>
      </p:sp>
    </p:spTree>
    <p:extLst>
      <p:ext uri="{BB962C8B-B14F-4D97-AF65-F5344CB8AC3E}">
        <p14:creationId xmlns:p14="http://schemas.microsoft.com/office/powerpoint/2010/main" val="102780218"/>
      </p:ext>
    </p:extLst>
  </p:cSld>
  <p:clrMapOvr>
    <a:masterClrMapping/>
  </p:clrMapOvr>
  <p:extLst mod="1">
    <p:ext uri="{DCECCB84-F9BA-43D5-87BE-67443E8EF086}">
      <p15:sldGuideLst xmlns:p15="http://schemas.microsoft.com/office/powerpoint/2012/main" xmlns="">
        <p15:guide id="1" orient="horz" pos="18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9"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766762" y="1700213"/>
            <a:ext cx="10658475" cy="4754561"/>
          </a:xfrm>
          <a:prstGeom prst="rect">
            <a:avLst/>
          </a:prstGeom>
        </p:spPr>
        <p:txBody>
          <a:bodyPr tIns="72000" bIns="72000"/>
          <a:lstStyle>
            <a:lvl1pPr>
              <a:spcBef>
                <a:spcPts val="500"/>
              </a:spcBef>
              <a:spcAft>
                <a:spcPts val="0"/>
              </a:spcAft>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12" name="Image 6" descr="fond ppt3.pdf"/>
          <p:cNvPicPr>
            <a:picLocks noChangeAspect="1"/>
          </p:cNvPicPr>
          <p:nvPr userDrawn="1"/>
        </p:nvPicPr>
        <p:blipFill rotWithShape="1">
          <a:blip r:embed="rId6" cstate="screen">
            <a:extLst>
              <a:ext uri="{28A0092B-C50C-407E-A947-70E740481C1C}">
                <a14:useLocalDpi xmlns:a14="http://schemas.microsoft.com/office/drawing/2010/main"/>
              </a:ext>
            </a:extLst>
          </a:blip>
          <a:srcRect t="1888"/>
          <a:stretch/>
        </p:blipFill>
        <p:spPr>
          <a:xfrm flipH="1">
            <a:off x="2968642" y="0"/>
            <a:ext cx="9223353" cy="5655733"/>
          </a:xfrm>
          <a:prstGeom prst="rect">
            <a:avLst/>
          </a:prstGeom>
        </p:spPr>
      </p:pic>
      <p:cxnSp>
        <p:nvCxnSpPr>
          <p:cNvPr id="13"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14"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5"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5" name="Espace réservé du pied de page 4"/>
          <p:cNvSpPr>
            <a:spLocks noGrp="1"/>
          </p:cNvSpPr>
          <p:nvPr>
            <p:ph type="ftr" sz="quarter" idx="16"/>
          </p:nvPr>
        </p:nvSpPr>
        <p:spPr/>
        <p:txBody>
          <a:bodyPr/>
          <a:lstStyle/>
          <a:p>
            <a:r>
              <a:rPr lang="fr-FR" dirty="0"/>
              <a:t>CNSA – Projet | Titre</a:t>
            </a:r>
          </a:p>
        </p:txBody>
      </p:sp>
      <p:sp>
        <p:nvSpPr>
          <p:cNvPr id="6" name="Espace réservé du numéro de diapositive 5"/>
          <p:cNvSpPr>
            <a:spLocks noGrp="1"/>
          </p:cNvSpPr>
          <p:nvPr>
            <p:ph type="sldNum" sz="quarter" idx="17"/>
          </p:nvPr>
        </p:nvSpPr>
        <p:spPr/>
        <p:txBody>
          <a:bodyPr/>
          <a:lstStyle/>
          <a:p>
            <a:fld id="{82A3DDED-B6E6-42BB-9FCD-488F825FD69F}" type="slidenum">
              <a:rPr lang="fr-FR" smtClean="0"/>
              <a:pPr/>
              <a:t>‹N°›</a:t>
            </a:fld>
            <a:endParaRPr lang="fr-FR" dirty="0"/>
          </a:p>
        </p:txBody>
      </p:sp>
    </p:spTree>
    <p:extLst>
      <p:ext uri="{BB962C8B-B14F-4D97-AF65-F5344CB8AC3E}">
        <p14:creationId xmlns:p14="http://schemas.microsoft.com/office/powerpoint/2010/main" val="2869264425"/>
      </p:ext>
    </p:extLst>
  </p:cSld>
  <p:clrMapOvr>
    <a:masterClrMapping/>
  </p:clrMapOvr>
  <p:extLst>
    <p:ext uri="{DCECCB84-F9BA-43D5-87BE-67443E8EF086}">
      <p15:sldGuideLst xmlns:p15="http://schemas.microsoft.com/office/powerpoint/2012/main" xmlns="">
        <p15:guide id="1" orient="horz" pos="2160">
          <p15:clr>
            <a:srgbClr val="FBAE40"/>
          </p15:clr>
        </p15:guide>
        <p15:guide id="2" pos="483">
          <p15:clr>
            <a:srgbClr val="FBAE40"/>
          </p15:clr>
        </p15:guide>
        <p15:guide id="3" pos="7197">
          <p15:clr>
            <a:srgbClr val="FBAE40"/>
          </p15:clr>
        </p15:guide>
        <p15:guide id="4" orient="horz" pos="913">
          <p15:clr>
            <a:srgbClr val="FBAE40"/>
          </p15:clr>
        </p15:guide>
        <p15:guide id="5" orient="horz" pos="4065">
          <p15:clr>
            <a:srgbClr val="FBAE40"/>
          </p15:clr>
        </p15:guide>
        <p15:guide id="6" orient="horz" pos="1117">
          <p15:clr>
            <a:srgbClr val="FBAE40"/>
          </p15:clr>
        </p15:guide>
        <p15:guide id="7" orient="horz" pos="1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5"/>
          </p:nvPr>
        </p:nvSpPr>
        <p:spPr>
          <a:xfrm>
            <a:off x="766763" y="1700213"/>
            <a:ext cx="5256212" cy="4754562"/>
          </a:xfrm>
          <a:prstGeom prst="rect">
            <a:avLst/>
          </a:prstGeom>
        </p:spPr>
        <p:txBody>
          <a:bodyPr tIns="72000" bIns="72000"/>
          <a:lstStyle>
            <a:lvl1pPr>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Content Placeholder 2"/>
          <p:cNvSpPr>
            <a:spLocks noGrp="1"/>
          </p:cNvSpPr>
          <p:nvPr>
            <p:ph idx="16"/>
          </p:nvPr>
        </p:nvSpPr>
        <p:spPr>
          <a:xfrm>
            <a:off x="6169025" y="1773237"/>
            <a:ext cx="5256213" cy="4681537"/>
          </a:xfrm>
          <a:prstGeom prst="rect">
            <a:avLst/>
          </a:prstGeom>
        </p:spPr>
        <p:txBody>
          <a:bodyPr tIns="72000" bIns="72000"/>
          <a:lstStyle>
            <a:lvl1pPr>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25"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7"/>
          </p:nvPr>
        </p:nvSpPr>
        <p:spPr/>
        <p:txBody>
          <a:bodyPr/>
          <a:lstStyle/>
          <a:p>
            <a:r>
              <a:rPr lang="fr-FR"/>
              <a:t>JJ/MM/YYYY</a:t>
            </a:r>
            <a:endParaRPr lang="fr-FR" dirty="0"/>
          </a:p>
        </p:txBody>
      </p:sp>
      <p:sp>
        <p:nvSpPr>
          <p:cNvPr id="3" name="Espace réservé du pied de page 2"/>
          <p:cNvSpPr>
            <a:spLocks noGrp="1"/>
          </p:cNvSpPr>
          <p:nvPr>
            <p:ph type="ftr" sz="quarter" idx="18"/>
          </p:nvPr>
        </p:nvSpPr>
        <p:spPr/>
        <p:txBody>
          <a:bodyPr/>
          <a:lstStyle/>
          <a:p>
            <a:r>
              <a:rPr lang="fr-FR"/>
              <a:t>CNSA – Projet | Titre</a:t>
            </a:r>
            <a:endParaRPr lang="fr-FR" dirty="0"/>
          </a:p>
        </p:txBody>
      </p:sp>
      <p:sp>
        <p:nvSpPr>
          <p:cNvPr id="4" name="Espace réservé du numéro de diapositive 3"/>
          <p:cNvSpPr>
            <a:spLocks noGrp="1"/>
          </p:cNvSpPr>
          <p:nvPr>
            <p:ph type="sldNum" sz="quarter" idx="19"/>
          </p:nvPr>
        </p:nvSpPr>
        <p:spPr/>
        <p:txBody>
          <a:bodyPr/>
          <a:lstStyle/>
          <a:p>
            <a:fld id="{82A3DDED-B6E6-42BB-9FCD-488F825FD69F}" type="slidenum">
              <a:rPr lang="fr-FR" smtClean="0"/>
              <a:pPr/>
              <a:t>‹N°›</a:t>
            </a:fld>
            <a:endParaRPr lang="fr-FR" dirty="0"/>
          </a:p>
        </p:txBody>
      </p:sp>
      <p:sp>
        <p:nvSpPr>
          <p:cNvPr id="14"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5"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623386109"/>
      </p:ext>
    </p:extLst>
  </p:cSld>
  <p:clrMapOvr>
    <a:masterClrMapping/>
  </p:clrMapOvr>
  <p:extLst>
    <p:ext uri="{DCECCB84-F9BA-43D5-87BE-67443E8EF086}">
      <p15:sldGuideLst xmlns:p15="http://schemas.microsoft.com/office/powerpoint/2012/main" xmlns="">
        <p15:guide id="1" pos="3840">
          <p15:clr>
            <a:srgbClr val="FBAE40"/>
          </p15:clr>
        </p15:guide>
        <p15:guide id="2" pos="3727">
          <p15:clr>
            <a:srgbClr val="FBAE40"/>
          </p15:clr>
        </p15:guide>
        <p15:guide id="3" pos="3953">
          <p15:clr>
            <a:srgbClr val="FBAE40"/>
          </p15:clr>
        </p15:guide>
        <p15:guide id="4" pos="7197">
          <p15:clr>
            <a:srgbClr val="FBAE40"/>
          </p15:clr>
        </p15:guide>
        <p15:guide id="5" pos="483">
          <p15:clr>
            <a:srgbClr val="FBAE40"/>
          </p15:clr>
        </p15:guide>
        <p15:guide id="6" orient="horz" pos="1117">
          <p15:clr>
            <a:srgbClr val="FBAE40"/>
          </p15:clr>
        </p15:guide>
        <p15:guide id="7" orient="horz" pos="4065">
          <p15:clr>
            <a:srgbClr val="FBAE40"/>
          </p15:clr>
        </p15:guide>
        <p15:guide id="8" orient="horz" pos="913">
          <p15:clr>
            <a:srgbClr val="FBAE40"/>
          </p15:clr>
        </p15:guide>
        <p15:guide id="9" orient="horz" pos="1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12" name="Espace réservé du tableau 11" title="Texte"/>
          <p:cNvSpPr>
            <a:spLocks noGrp="1"/>
          </p:cNvSpPr>
          <p:nvPr>
            <p:ph type="tbl" sz="quarter" idx="12"/>
          </p:nvPr>
        </p:nvSpPr>
        <p:spPr>
          <a:xfrm>
            <a:off x="766763" y="1700213"/>
            <a:ext cx="10658475" cy="4752975"/>
          </a:xfrm>
          <a:prstGeom prst="rect">
            <a:avLst/>
          </a:prstGeom>
          <a:solidFill>
            <a:srgbClr val="E0E6E7"/>
          </a:solidFill>
          <a:ln>
            <a:solidFill>
              <a:schemeClr val="bg1"/>
            </a:solidFill>
          </a:ln>
        </p:spPr>
        <p:txBody>
          <a:bodyPr numCol="1"/>
          <a:lstStyle>
            <a:lvl1pPr marL="0" indent="0">
              <a:buNone/>
              <a:defRPr sz="1800">
                <a:latin typeface="Arial" panose="020B0604020202020204" pitchFamily="34" charset="0"/>
                <a:cs typeface="Arial" panose="020B0604020202020204" pitchFamily="34" charset="0"/>
              </a:defRPr>
            </a:lvl1pPr>
          </a:lstStyle>
          <a:p>
            <a:endParaRPr lang="fr-FR" dirty="0"/>
          </a:p>
        </p:txBody>
      </p:sp>
      <p:cxnSp>
        <p:nvCxnSpPr>
          <p:cNvPr id="25"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5"/>
          </p:nvPr>
        </p:nvSpPr>
        <p:spPr/>
        <p:txBody>
          <a:bodyPr/>
          <a:lstStyle/>
          <a:p>
            <a:r>
              <a:rPr lang="fr-FR"/>
              <a:t>JJ/MM/YYYY</a:t>
            </a:r>
            <a:endParaRPr lang="fr-FR" dirty="0"/>
          </a:p>
        </p:txBody>
      </p:sp>
      <p:sp>
        <p:nvSpPr>
          <p:cNvPr id="4" name="Espace réservé du pied de page 3"/>
          <p:cNvSpPr>
            <a:spLocks noGrp="1"/>
          </p:cNvSpPr>
          <p:nvPr>
            <p:ph type="ftr" sz="quarter" idx="16"/>
          </p:nvPr>
        </p:nvSpPr>
        <p:spPr/>
        <p:txBody>
          <a:bodyPr/>
          <a:lstStyle/>
          <a:p>
            <a:r>
              <a:rPr lang="fr-FR"/>
              <a:t>CNSA – Projet | Titre</a:t>
            </a:r>
            <a:endParaRPr lang="fr-FR" dirty="0"/>
          </a:p>
        </p:txBody>
      </p:sp>
      <p:sp>
        <p:nvSpPr>
          <p:cNvPr id="5" name="Espace réservé du numéro de diapositive 4"/>
          <p:cNvSpPr>
            <a:spLocks noGrp="1"/>
          </p:cNvSpPr>
          <p:nvPr>
            <p:ph type="sldNum" sz="quarter" idx="17"/>
          </p:nvPr>
        </p:nvSpPr>
        <p:spPr/>
        <p:txBody>
          <a:bodyPr/>
          <a:lstStyle/>
          <a:p>
            <a:fld id="{82A3DDED-B6E6-42BB-9FCD-488F825FD69F}" type="slidenum">
              <a:rPr lang="fr-FR" smtClean="0"/>
              <a:pPr/>
              <a:t>‹N°›</a:t>
            </a:fld>
            <a:endParaRPr lang="fr-FR" dirty="0"/>
          </a:p>
        </p:txBody>
      </p:sp>
      <p:sp>
        <p:nvSpPr>
          <p:cNvPr id="15"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6"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369574296"/>
      </p:ext>
    </p:extLst>
  </p:cSld>
  <p:clrMapOvr>
    <a:masterClrMapping/>
  </p:clrMapOvr>
  <p:extLst>
    <p:ext uri="{DCECCB84-F9BA-43D5-87BE-67443E8EF086}">
      <p15:sldGuideLst xmlns:p15="http://schemas.microsoft.com/office/powerpoint/2012/main" xmlns="">
        <p15:guide id="1" orient="horz" pos="187">
          <p15:clr>
            <a:srgbClr val="FBAE40"/>
          </p15:clr>
        </p15:guide>
        <p15:guide id="2" pos="7197">
          <p15:clr>
            <a:srgbClr val="FBAE40"/>
          </p15:clr>
        </p15:guide>
        <p15:guide id="3" pos="483">
          <p15:clr>
            <a:srgbClr val="FBAE40"/>
          </p15:clr>
        </p15:guide>
        <p15:guide id="4" orient="horz" pos="4065">
          <p15:clr>
            <a:srgbClr val="FBAE40"/>
          </p15:clr>
        </p15:guide>
        <p15:guide id="5" orient="horz" pos="9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3" name="think-cell Slide" r:id="rId4" imgW="493" imgH="493" progId="TCLayout.ActiveDocument.1">
                  <p:embed/>
                </p:oleObj>
              </mc:Choice>
              <mc:Fallback>
                <p:oleObj name="think-cell Slide" r:id="rId4" imgW="493" imgH="493"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11"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5"/>
          </p:nvPr>
        </p:nvSpPr>
        <p:spPr/>
        <p:txBody>
          <a:bodyPr/>
          <a:lstStyle/>
          <a:p>
            <a:r>
              <a:rPr lang="fr-FR"/>
              <a:t>JJ/MM/YYYY</a:t>
            </a:r>
            <a:endParaRPr lang="fr-FR" dirty="0"/>
          </a:p>
        </p:txBody>
      </p:sp>
      <p:sp>
        <p:nvSpPr>
          <p:cNvPr id="3" name="Espace réservé du pied de page 2"/>
          <p:cNvSpPr>
            <a:spLocks noGrp="1"/>
          </p:cNvSpPr>
          <p:nvPr>
            <p:ph type="ftr" sz="quarter" idx="16"/>
          </p:nvPr>
        </p:nvSpPr>
        <p:spPr/>
        <p:txBody>
          <a:bodyPr/>
          <a:lstStyle/>
          <a:p>
            <a:r>
              <a:rPr lang="fr-FR"/>
              <a:t>CNSA – Projet | Titre</a:t>
            </a:r>
            <a:endParaRPr lang="fr-FR" dirty="0"/>
          </a:p>
        </p:txBody>
      </p:sp>
      <p:sp>
        <p:nvSpPr>
          <p:cNvPr id="4" name="Espace réservé du numéro de diapositive 3"/>
          <p:cNvSpPr>
            <a:spLocks noGrp="1"/>
          </p:cNvSpPr>
          <p:nvPr>
            <p:ph type="sldNum" sz="quarter" idx="17"/>
          </p:nvPr>
        </p:nvSpPr>
        <p:spPr/>
        <p:txBody>
          <a:bodyPr/>
          <a:lstStyle/>
          <a:p>
            <a:fld id="{82A3DDED-B6E6-42BB-9FCD-488F825FD69F}" type="slidenum">
              <a:rPr lang="fr-FR" smtClean="0"/>
              <a:pPr/>
              <a:t>‹N°›</a:t>
            </a:fld>
            <a:endParaRPr lang="fr-FR" dirty="0"/>
          </a:p>
        </p:txBody>
      </p:sp>
      <p:sp>
        <p:nvSpPr>
          <p:cNvPr id="16"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7"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90180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47" name="think-cell Slide" r:id="rId4" imgW="493" imgH="493" progId="TCLayout.ActiveDocument.1">
                  <p:embed/>
                </p:oleObj>
              </mc:Choice>
              <mc:Fallback>
                <p:oleObj name="think-cell Slide" r:id="rId4" imgW="493" imgH="493"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Espace réservé de la date 1"/>
          <p:cNvSpPr>
            <a:spLocks noGrp="1"/>
          </p:cNvSpPr>
          <p:nvPr>
            <p:ph type="dt" sz="half" idx="10"/>
          </p:nvPr>
        </p:nvSpPr>
        <p:spPr/>
        <p:txBody>
          <a:bodyPr/>
          <a:lstStyle/>
          <a:p>
            <a:r>
              <a:rPr lang="fr-FR"/>
              <a:t>JJ/MM/YYYY</a:t>
            </a:r>
            <a:endParaRPr lang="fr-FR" dirty="0"/>
          </a:p>
        </p:txBody>
      </p:sp>
      <p:sp>
        <p:nvSpPr>
          <p:cNvPr id="3" name="Espace réservé du pied de page 2"/>
          <p:cNvSpPr>
            <a:spLocks noGrp="1"/>
          </p:cNvSpPr>
          <p:nvPr>
            <p:ph type="ftr" sz="quarter" idx="11"/>
          </p:nvPr>
        </p:nvSpPr>
        <p:spPr/>
        <p:txBody>
          <a:bodyPr/>
          <a:lstStyle/>
          <a:p>
            <a:r>
              <a:rPr lang="fr-FR"/>
              <a:t>CNSA – Projet | Titre</a:t>
            </a:r>
            <a:endParaRPr lang="fr-FR" dirty="0"/>
          </a:p>
        </p:txBody>
      </p:sp>
      <p:sp>
        <p:nvSpPr>
          <p:cNvPr id="4" name="Espace réservé du numéro de diapositive 3"/>
          <p:cNvSpPr>
            <a:spLocks noGrp="1"/>
          </p:cNvSpPr>
          <p:nvPr>
            <p:ph type="sldNum" sz="quarter" idx="12"/>
          </p:nvPr>
        </p:nvSpPr>
        <p:spPr/>
        <p:txBody>
          <a:bodyPr/>
          <a:lstStyle/>
          <a:p>
            <a:fld id="{82A3DDED-B6E6-42BB-9FCD-488F825FD69F}" type="slidenum">
              <a:rPr lang="fr-FR" smtClean="0"/>
              <a:pPr/>
              <a:t>‹N°›</a:t>
            </a:fld>
            <a:endParaRPr lang="fr-FR" dirty="0"/>
          </a:p>
        </p:txBody>
      </p:sp>
    </p:spTree>
    <p:extLst>
      <p:ext uri="{BB962C8B-B14F-4D97-AF65-F5344CB8AC3E}">
        <p14:creationId xmlns:p14="http://schemas.microsoft.com/office/powerpoint/2010/main" val="407815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1"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Image 5" descr="Lg CNSA 2017 Q.ai"/>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757089" y="3873761"/>
            <a:ext cx="1526033" cy="997328"/>
          </a:xfrm>
          <a:prstGeom prst="rect">
            <a:avLst/>
          </a:prstGeom>
        </p:spPr>
      </p:pic>
      <p:sp>
        <p:nvSpPr>
          <p:cNvPr id="8" name="Rectangle 7"/>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 descr="fond ppt1.pdf"/>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20833"/>
            <a:ext cx="12210504" cy="6878833"/>
          </a:xfrm>
          <a:prstGeom prst="rect">
            <a:avLst/>
          </a:prstGeom>
        </p:spPr>
      </p:pic>
      <p:grpSp>
        <p:nvGrpSpPr>
          <p:cNvPr id="9" name="Groupe 8"/>
          <p:cNvGrpSpPr/>
          <p:nvPr userDrawn="1"/>
        </p:nvGrpSpPr>
        <p:grpSpPr>
          <a:xfrm>
            <a:off x="2875281" y="5000258"/>
            <a:ext cx="7445548" cy="1385321"/>
            <a:chOff x="2081045" y="5000258"/>
            <a:chExt cx="5584161" cy="1385321"/>
          </a:xfrm>
        </p:grpSpPr>
        <p:pic>
          <p:nvPicPr>
            <p:cNvPr id="10" name="Image 9" descr="TWIT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fontScale="92500"/>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560" b="0" dirty="0">
                  <a:solidFill>
                    <a:prstClr val="black"/>
                  </a:solidFill>
                </a:rPr>
                <a:t>66, avenue du Maine     </a:t>
              </a:r>
            </a:p>
            <a:p>
              <a:pPr algn="r">
                <a:lnSpc>
                  <a:spcPct val="130000"/>
                </a:lnSpc>
              </a:pPr>
              <a:r>
                <a:rPr lang="fr-FR" sz="1560" b="0" dirty="0">
                  <a:solidFill>
                    <a:prstClr val="black"/>
                  </a:solidFill>
                </a:rPr>
                <a:t>75682 Paris cedex 14</a:t>
              </a:r>
              <a:endParaRPr lang="fr-FR" sz="1560" b="0" u="sng" dirty="0">
                <a:solidFill>
                  <a:prstClr val="black"/>
                </a:solidFill>
              </a:endParaRPr>
            </a:p>
            <a:p>
              <a:pPr algn="r">
                <a:lnSpc>
                  <a:spcPct val="130000"/>
                </a:lnSpc>
              </a:pPr>
              <a:r>
                <a:rPr lang="fr-FR" sz="1560" b="0" u="sng" dirty="0">
                  <a:solidFill>
                    <a:prstClr val="black"/>
                  </a:solidFill>
                  <a:hlinkClick r:id="rId9"/>
                </a:rPr>
                <a:t>www.cnsa.fr</a:t>
              </a:r>
              <a:endParaRPr lang="fr-FR" sz="1560" b="0" u="sng" dirty="0">
                <a:solidFill>
                  <a:prstClr val="black"/>
                </a:solidFill>
              </a:endParaRPr>
            </a:p>
            <a:p>
              <a:pPr algn="r">
                <a:lnSpc>
                  <a:spcPct val="130000"/>
                </a:lnSpc>
              </a:pPr>
              <a:r>
                <a:rPr lang="fr-FR" sz="1560" b="0" u="sng" dirty="0">
                  <a:solidFill>
                    <a:prstClr val="black"/>
                  </a:solidFill>
                  <a:hlinkClick r:id="rId10"/>
                </a:rPr>
                <a:t>@</a:t>
              </a:r>
              <a:r>
                <a:rPr lang="fr-FR" sz="1560" b="0" u="sng" dirty="0" err="1">
                  <a:solidFill>
                    <a:prstClr val="black"/>
                  </a:solidFill>
                  <a:hlinkClick r:id="rId10"/>
                </a:rPr>
                <a:t>CNSA_actu</a:t>
              </a:r>
              <a:endParaRPr lang="fr-FR" sz="1560" b="0" dirty="0">
                <a:solidFill>
                  <a:prstClr val="black"/>
                </a:solidFill>
              </a:endParaRPr>
            </a:p>
            <a:p>
              <a:pPr algn="r">
                <a:lnSpc>
                  <a:spcPct val="130000"/>
                </a:lnSpc>
              </a:pPr>
              <a:r>
                <a:rPr lang="fr-FR" sz="1560" b="0" u="sng" dirty="0">
                  <a:solidFill>
                    <a:prstClr val="black"/>
                  </a:solidFill>
                  <a:hlinkClick r:id="rId11"/>
                </a:rPr>
                <a:t>www.pour-les-personnes-agees.gouv.fr</a:t>
              </a:r>
              <a:endParaRPr lang="fr-FR" sz="1560" b="0" dirty="0">
                <a:solidFill>
                  <a:prstClr val="black"/>
                </a:solidFill>
              </a:endParaRPr>
            </a:p>
          </p:txBody>
        </p:sp>
      </p:grpSp>
    </p:spTree>
    <p:extLst>
      <p:ext uri="{BB962C8B-B14F-4D97-AF65-F5344CB8AC3E}">
        <p14:creationId xmlns:p14="http://schemas.microsoft.com/office/powerpoint/2010/main" val="39519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03173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6"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fond ppt2.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20389"/>
            <a:ext cx="12192000" cy="6929302"/>
          </a:xfrm>
          <a:prstGeom prst="rect">
            <a:avLst/>
          </a:prstGeom>
        </p:spPr>
      </p:pic>
      <p:sp>
        <p:nvSpPr>
          <p:cNvPr id="3" name="Espace réservé du texte 2"/>
          <p:cNvSpPr>
            <a:spLocks noGrp="1"/>
          </p:cNvSpPr>
          <p:nvPr>
            <p:ph type="body" sz="quarter" idx="10" hasCustomPrompt="1"/>
          </p:nvPr>
        </p:nvSpPr>
        <p:spPr>
          <a:xfrm>
            <a:off x="4778266" y="2514600"/>
            <a:ext cx="6338743" cy="1128712"/>
          </a:xfrm>
          <a:prstGeom prst="rect">
            <a:avLst/>
          </a:prstGeom>
        </p:spPr>
        <p:txBody>
          <a:bodyPr anchor="b" anchorCtr="0"/>
          <a:lstStyle>
            <a:lvl1pPr marL="0" indent="0">
              <a:buNone/>
              <a:defRPr sz="3600" b="1" baseline="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fr-FR" dirty="0"/>
              <a:t>Modifier le titre de section</a:t>
            </a:r>
          </a:p>
        </p:txBody>
      </p:sp>
      <p:cxnSp>
        <p:nvCxnSpPr>
          <p:cNvPr id="5" name="Connecteur droit 4"/>
          <p:cNvCxnSpPr/>
          <p:nvPr userDrawn="1"/>
        </p:nvCxnSpPr>
        <p:spPr>
          <a:xfrm>
            <a:off x="4891430" y="3700462"/>
            <a:ext cx="857045"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4778266" y="4221663"/>
            <a:ext cx="6338743" cy="1196975"/>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Sous-titre</a:t>
            </a:r>
          </a:p>
        </p:txBody>
      </p:sp>
      <p:sp>
        <p:nvSpPr>
          <p:cNvPr id="10" name="Espace réservé du numéro de diapositive 9"/>
          <p:cNvSpPr>
            <a:spLocks noGrp="1"/>
          </p:cNvSpPr>
          <p:nvPr>
            <p:ph type="sldNum" sz="quarter" idx="14"/>
          </p:nvPr>
        </p:nvSpPr>
        <p:spPr>
          <a:xfrm>
            <a:off x="11407523" y="6568978"/>
            <a:ext cx="557900" cy="216000"/>
          </a:xfrm>
        </p:spPr>
        <p:txBody>
          <a:bodyPr/>
          <a:lstStyle/>
          <a:p>
            <a:fld id="{82A3DDED-B6E6-42BB-9FCD-488F825FD69F}" type="slidenum">
              <a:rPr lang="fr-FR" smtClean="0"/>
              <a:pPr/>
              <a:t>‹N°›</a:t>
            </a:fld>
            <a:endParaRPr lang="fr-FR" dirty="0"/>
          </a:p>
        </p:txBody>
      </p:sp>
      <p:sp>
        <p:nvSpPr>
          <p:cNvPr id="14" name="Espace réservé du pied de page 9">
            <a:extLst>
              <a:ext uri="{FF2B5EF4-FFF2-40B4-BE49-F238E27FC236}">
                <a16:creationId xmlns:a16="http://schemas.microsoft.com/office/drawing/2014/main" xmlns="" id="{AE565586-36C8-493F-8378-A1FE6F57DD8C}"/>
              </a:ext>
            </a:extLst>
          </p:cNvPr>
          <p:cNvSpPr txBox="1">
            <a:spLocks/>
          </p:cNvSpPr>
          <p:nvPr userDrawn="1"/>
        </p:nvSpPr>
        <p:spPr>
          <a:xfrm>
            <a:off x="36639" y="6566903"/>
            <a:ext cx="1008995" cy="218075"/>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Juillet 2021</a:t>
            </a:r>
          </a:p>
        </p:txBody>
      </p:sp>
      <p:sp>
        <p:nvSpPr>
          <p:cNvPr id="13" name="Espace réservé du pied de page 9">
            <a:extLst>
              <a:ext uri="{FF2B5EF4-FFF2-40B4-BE49-F238E27FC236}">
                <a16:creationId xmlns:a16="http://schemas.microsoft.com/office/drawing/2014/main" xmlns="" id="{5E31780D-17D5-4924-860E-C97C5EBC3D0F}"/>
              </a:ext>
            </a:extLst>
          </p:cNvPr>
          <p:cNvSpPr>
            <a:spLocks noGrp="1"/>
          </p:cNvSpPr>
          <p:nvPr>
            <p:ph type="ftr" sz="quarter" idx="4294967295"/>
          </p:nvPr>
        </p:nvSpPr>
        <p:spPr>
          <a:xfrm>
            <a:off x="6468534" y="6568978"/>
            <a:ext cx="4938989" cy="216000"/>
          </a:xfrm>
        </p:spPr>
        <p:txBody>
          <a:bodyPr/>
          <a:lstStyle/>
          <a:p>
            <a:r>
              <a:rPr lang="fr-FR" dirty="0"/>
              <a:t>CNSA – </a:t>
            </a:r>
            <a:r>
              <a:rPr lang="fr-FR" dirty="0" err="1"/>
              <a:t>Galis</a:t>
            </a:r>
            <a:r>
              <a:rPr lang="fr-FR" dirty="0"/>
              <a:t> section IV | Guide utilisateur Espace Agents </a:t>
            </a:r>
          </a:p>
        </p:txBody>
      </p:sp>
    </p:spTree>
    <p:extLst>
      <p:ext uri="{BB962C8B-B14F-4D97-AF65-F5344CB8AC3E}">
        <p14:creationId xmlns:p14="http://schemas.microsoft.com/office/powerpoint/2010/main" val="373636110"/>
      </p:ext>
    </p:extLst>
  </p:cSld>
  <p:clrMapOvr>
    <a:masterClrMapping/>
  </p:clrMapOvr>
  <p:extLst mod="1">
    <p:ext uri="{DCECCB84-F9BA-43D5-87BE-67443E8EF086}">
      <p15:sldGuideLst xmlns:p15="http://schemas.microsoft.com/office/powerpoint/2012/main" xmlns="">
        <p15:guide id="1" orient="horz" pos="1820" userDrawn="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21841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8"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766762" y="1700213"/>
            <a:ext cx="10658475" cy="4754561"/>
          </a:xfrm>
          <a:prstGeom prst="rect">
            <a:avLst/>
          </a:prstGeom>
        </p:spPr>
        <p:txBody>
          <a:bodyPr tIns="72000" bIns="72000"/>
          <a:lstStyle>
            <a:lvl1pPr>
              <a:spcBef>
                <a:spcPts val="500"/>
              </a:spcBef>
              <a:spcAft>
                <a:spcPts val="0"/>
              </a:spcAft>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pic>
        <p:nvPicPr>
          <p:cNvPr id="12" name="Image 6" descr="fond ppt3.pdf"/>
          <p:cNvPicPr>
            <a:picLocks noChangeAspect="1"/>
          </p:cNvPicPr>
          <p:nvPr userDrawn="1"/>
        </p:nvPicPr>
        <p:blipFill rotWithShape="1">
          <a:blip r:embed="rId6" cstate="screen">
            <a:extLst>
              <a:ext uri="{28A0092B-C50C-407E-A947-70E740481C1C}">
                <a14:useLocalDpi xmlns:a14="http://schemas.microsoft.com/office/drawing/2010/main"/>
              </a:ext>
            </a:extLst>
          </a:blip>
          <a:srcRect t="1888"/>
          <a:stretch/>
        </p:blipFill>
        <p:spPr>
          <a:xfrm flipH="1">
            <a:off x="2968642" y="0"/>
            <a:ext cx="9223353" cy="5655733"/>
          </a:xfrm>
          <a:prstGeom prst="rect">
            <a:avLst/>
          </a:prstGeom>
        </p:spPr>
      </p:pic>
      <p:cxnSp>
        <p:nvCxnSpPr>
          <p:cNvPr id="13"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14"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5"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5" name="Espace réservé du pied de page 4"/>
          <p:cNvSpPr>
            <a:spLocks noGrp="1"/>
          </p:cNvSpPr>
          <p:nvPr>
            <p:ph type="ftr" sz="quarter" idx="16"/>
          </p:nvPr>
        </p:nvSpPr>
        <p:spPr/>
        <p:txBody>
          <a:bodyPr/>
          <a:lstStyle/>
          <a:p>
            <a:r>
              <a:rPr lang="fr-FR" dirty="0"/>
              <a:t>CNSA – Projet | Titre</a:t>
            </a:r>
          </a:p>
        </p:txBody>
      </p:sp>
      <p:sp>
        <p:nvSpPr>
          <p:cNvPr id="6" name="Espace réservé du numéro de diapositive 5"/>
          <p:cNvSpPr>
            <a:spLocks noGrp="1"/>
          </p:cNvSpPr>
          <p:nvPr>
            <p:ph type="sldNum" sz="quarter" idx="17"/>
          </p:nvPr>
        </p:nvSpPr>
        <p:spPr/>
        <p:txBody>
          <a:bodyPr/>
          <a:lstStyle/>
          <a:p>
            <a:fld id="{82A3DDED-B6E6-42BB-9FCD-488F825FD69F}" type="slidenum">
              <a:rPr lang="fr-FR" smtClean="0"/>
              <a:pPr/>
              <a:t>‹N°›</a:t>
            </a:fld>
            <a:endParaRPr lang="fr-FR" dirty="0"/>
          </a:p>
        </p:txBody>
      </p:sp>
      <p:sp>
        <p:nvSpPr>
          <p:cNvPr id="10" name="Date Placeholder 4">
            <a:extLst>
              <a:ext uri="{FF2B5EF4-FFF2-40B4-BE49-F238E27FC236}">
                <a16:creationId xmlns:a16="http://schemas.microsoft.com/office/drawing/2014/main" xmlns="" id="{71FED341-03FE-4E48-87D2-71FDCBB49B87}"/>
              </a:ext>
            </a:extLst>
          </p:cNvPr>
          <p:cNvSpPr>
            <a:spLocks noGrp="1"/>
          </p:cNvSpPr>
          <p:nvPr>
            <p:ph type="dt" sz="half" idx="4294967295"/>
          </p:nvPr>
        </p:nvSpPr>
        <p:spPr>
          <a:xfrm>
            <a:off x="263029" y="6465818"/>
            <a:ext cx="2133600" cy="216000"/>
          </a:xfrm>
        </p:spPr>
        <p:txBody>
          <a:bodyPr/>
          <a:lstStyle/>
          <a:p>
            <a:r>
              <a:rPr lang="fr-FR" dirty="0"/>
              <a:t>Juin 2021</a:t>
            </a:r>
          </a:p>
        </p:txBody>
      </p:sp>
    </p:spTree>
    <p:extLst>
      <p:ext uri="{BB962C8B-B14F-4D97-AF65-F5344CB8AC3E}">
        <p14:creationId xmlns:p14="http://schemas.microsoft.com/office/powerpoint/2010/main" val="138017931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483" userDrawn="1">
          <p15:clr>
            <a:srgbClr val="FBAE40"/>
          </p15:clr>
        </p15:guide>
        <p15:guide id="3" pos="7197" userDrawn="1">
          <p15:clr>
            <a:srgbClr val="FBAE40"/>
          </p15:clr>
        </p15:guide>
        <p15:guide id="4" orient="horz" pos="913" userDrawn="1">
          <p15:clr>
            <a:srgbClr val="FBAE40"/>
          </p15:clr>
        </p15:guide>
        <p15:guide id="5" orient="horz" pos="4065" userDrawn="1">
          <p15:clr>
            <a:srgbClr val="FBAE40"/>
          </p15:clr>
        </p15:guide>
        <p15:guide id="6" orient="horz" pos="1117" userDrawn="1">
          <p15:clr>
            <a:srgbClr val="FBAE40"/>
          </p15:clr>
        </p15:guide>
        <p15:guide id="7" orient="horz" pos="1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5"/>
          </p:nvPr>
        </p:nvSpPr>
        <p:spPr>
          <a:xfrm>
            <a:off x="766763" y="1700213"/>
            <a:ext cx="5256212" cy="4754562"/>
          </a:xfrm>
          <a:prstGeom prst="rect">
            <a:avLst/>
          </a:prstGeom>
        </p:spPr>
        <p:txBody>
          <a:bodyPr tIns="72000" bIns="72000"/>
          <a:lstStyle>
            <a:lvl1pPr>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3" name="Content Placeholder 2"/>
          <p:cNvSpPr>
            <a:spLocks noGrp="1"/>
          </p:cNvSpPr>
          <p:nvPr>
            <p:ph idx="16"/>
          </p:nvPr>
        </p:nvSpPr>
        <p:spPr>
          <a:xfrm>
            <a:off x="6169025" y="1773237"/>
            <a:ext cx="5256213" cy="4681537"/>
          </a:xfrm>
          <a:prstGeom prst="rect">
            <a:avLst/>
          </a:prstGeom>
        </p:spPr>
        <p:txBody>
          <a:bodyPr tIns="72000" bIns="72000"/>
          <a:lstStyle>
            <a:lvl1pPr>
              <a:defRPr sz="1400" b="1">
                <a:latin typeface="Arial" panose="020B0604020202020204" pitchFamily="34" charset="0"/>
                <a:cs typeface="Arial" panose="020B0604020202020204" pitchFamily="34" charset="0"/>
              </a:defRPr>
            </a:lvl1pPr>
            <a:lvl2pPr marL="533400" indent="-228600">
              <a:spcBef>
                <a:spcPts val="300"/>
              </a:spcBef>
              <a:defRPr sz="1200">
                <a:latin typeface="Arial" panose="020B0604020202020204" pitchFamily="34" charset="0"/>
                <a:cs typeface="Arial" panose="020B0604020202020204" pitchFamily="34" charset="0"/>
              </a:defRPr>
            </a:lvl2pPr>
            <a:lvl3pPr marL="895350" indent="-228600">
              <a:spcBef>
                <a:spcPts val="300"/>
              </a:spcBef>
              <a:defRPr sz="1200">
                <a:latin typeface="Arial" panose="020B0604020202020204" pitchFamily="34" charset="0"/>
                <a:cs typeface="Arial" panose="020B0604020202020204" pitchFamily="34" charset="0"/>
              </a:defRPr>
            </a:lvl3pPr>
            <a:lvl4pPr marL="1257300" indent="-228600">
              <a:spcBef>
                <a:spcPts val="300"/>
              </a:spcBef>
              <a:defRPr sz="1200">
                <a:latin typeface="Arial" panose="020B0604020202020204" pitchFamily="34" charset="0"/>
                <a:cs typeface="Arial" panose="020B0604020202020204" pitchFamily="34" charset="0"/>
              </a:defRPr>
            </a:lvl4pPr>
            <a:lvl5pPr marL="1619250" indent="-228600">
              <a:spcBef>
                <a:spcPts val="300"/>
              </a:spcBef>
              <a:defRPr sz="1200">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cxnSp>
        <p:nvCxnSpPr>
          <p:cNvPr id="25"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7"/>
          </p:nvPr>
        </p:nvSpPr>
        <p:spPr/>
        <p:txBody>
          <a:bodyPr/>
          <a:lstStyle/>
          <a:p>
            <a:r>
              <a:rPr lang="fr-FR"/>
              <a:t>JJ/MM/YYYY</a:t>
            </a:r>
            <a:endParaRPr lang="fr-FR" dirty="0"/>
          </a:p>
        </p:txBody>
      </p:sp>
      <p:sp>
        <p:nvSpPr>
          <p:cNvPr id="3" name="Espace réservé du pied de page 2"/>
          <p:cNvSpPr>
            <a:spLocks noGrp="1"/>
          </p:cNvSpPr>
          <p:nvPr>
            <p:ph type="ftr" sz="quarter" idx="18"/>
          </p:nvPr>
        </p:nvSpPr>
        <p:spPr/>
        <p:txBody>
          <a:bodyPr/>
          <a:lstStyle/>
          <a:p>
            <a:r>
              <a:rPr lang="fr-FR"/>
              <a:t>CNSA – Projet | Titre</a:t>
            </a:r>
            <a:endParaRPr lang="fr-FR" dirty="0"/>
          </a:p>
        </p:txBody>
      </p:sp>
      <p:sp>
        <p:nvSpPr>
          <p:cNvPr id="4" name="Espace réservé du numéro de diapositive 3"/>
          <p:cNvSpPr>
            <a:spLocks noGrp="1"/>
          </p:cNvSpPr>
          <p:nvPr>
            <p:ph type="sldNum" sz="quarter" idx="19"/>
          </p:nvPr>
        </p:nvSpPr>
        <p:spPr/>
        <p:txBody>
          <a:bodyPr/>
          <a:lstStyle/>
          <a:p>
            <a:fld id="{82A3DDED-B6E6-42BB-9FCD-488F825FD69F}" type="slidenum">
              <a:rPr lang="fr-FR" smtClean="0"/>
              <a:pPr/>
              <a:t>‹N°›</a:t>
            </a:fld>
            <a:endParaRPr lang="fr-FR" dirty="0"/>
          </a:p>
        </p:txBody>
      </p:sp>
      <p:sp>
        <p:nvSpPr>
          <p:cNvPr id="14"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5"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69791096"/>
      </p:ext>
    </p:extLst>
  </p:cSld>
  <p:clrMapOvr>
    <a:masterClrMapping/>
  </p:clrMapOvr>
  <p:extLst>
    <p:ext uri="{DCECCB84-F9BA-43D5-87BE-67443E8EF086}">
      <p15:sldGuideLst xmlns:p15="http://schemas.microsoft.com/office/powerpoint/2012/main" xmlns="">
        <p15:guide id="1" pos="3840" userDrawn="1">
          <p15:clr>
            <a:srgbClr val="FBAE40"/>
          </p15:clr>
        </p15:guide>
        <p15:guide id="2" pos="3727" userDrawn="1">
          <p15:clr>
            <a:srgbClr val="FBAE40"/>
          </p15:clr>
        </p15:guide>
        <p15:guide id="3" pos="3953" userDrawn="1">
          <p15:clr>
            <a:srgbClr val="FBAE40"/>
          </p15:clr>
        </p15:guide>
        <p15:guide id="4" pos="7197" userDrawn="1">
          <p15:clr>
            <a:srgbClr val="FBAE40"/>
          </p15:clr>
        </p15:guide>
        <p15:guide id="5" pos="483" userDrawn="1">
          <p15:clr>
            <a:srgbClr val="FBAE40"/>
          </p15:clr>
        </p15:guide>
        <p15:guide id="6" orient="horz" pos="1117" userDrawn="1">
          <p15:clr>
            <a:srgbClr val="FBAE40"/>
          </p15:clr>
        </p15:guide>
        <p15:guide id="7" orient="horz" pos="4065" userDrawn="1">
          <p15:clr>
            <a:srgbClr val="FBAE40"/>
          </p15:clr>
        </p15:guide>
        <p15:guide id="8" orient="horz" pos="913" userDrawn="1">
          <p15:clr>
            <a:srgbClr val="FBAE40"/>
          </p15:clr>
        </p15:guide>
        <p15:guide id="9" orient="horz" pos="18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12" name="Espace réservé du tableau 11" title="Texte"/>
          <p:cNvSpPr>
            <a:spLocks noGrp="1"/>
          </p:cNvSpPr>
          <p:nvPr>
            <p:ph type="tbl" sz="quarter" idx="12"/>
          </p:nvPr>
        </p:nvSpPr>
        <p:spPr>
          <a:xfrm>
            <a:off x="766763" y="1700213"/>
            <a:ext cx="10658475" cy="4752975"/>
          </a:xfrm>
          <a:prstGeom prst="rect">
            <a:avLst/>
          </a:prstGeom>
          <a:solidFill>
            <a:srgbClr val="E0E6E7"/>
          </a:solidFill>
          <a:ln>
            <a:solidFill>
              <a:schemeClr val="bg1"/>
            </a:solidFill>
          </a:ln>
        </p:spPr>
        <p:txBody>
          <a:bodyPr numCol="1"/>
          <a:lstStyle>
            <a:lvl1pPr marL="0" indent="0">
              <a:buNone/>
              <a:defRPr sz="1800">
                <a:latin typeface="Arial" panose="020B0604020202020204" pitchFamily="34" charset="0"/>
                <a:cs typeface="Arial" panose="020B0604020202020204" pitchFamily="34" charset="0"/>
              </a:defRPr>
            </a:lvl1pPr>
          </a:lstStyle>
          <a:p>
            <a:endParaRPr lang="fr-FR" dirty="0"/>
          </a:p>
        </p:txBody>
      </p:sp>
      <p:cxnSp>
        <p:nvCxnSpPr>
          <p:cNvPr id="25"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5"/>
          </p:nvPr>
        </p:nvSpPr>
        <p:spPr/>
        <p:txBody>
          <a:bodyPr/>
          <a:lstStyle/>
          <a:p>
            <a:r>
              <a:rPr lang="fr-FR"/>
              <a:t>JJ/MM/YYYY</a:t>
            </a:r>
            <a:endParaRPr lang="fr-FR" dirty="0"/>
          </a:p>
        </p:txBody>
      </p:sp>
      <p:sp>
        <p:nvSpPr>
          <p:cNvPr id="4" name="Espace réservé du pied de page 3"/>
          <p:cNvSpPr>
            <a:spLocks noGrp="1"/>
          </p:cNvSpPr>
          <p:nvPr>
            <p:ph type="ftr" sz="quarter" idx="16"/>
          </p:nvPr>
        </p:nvSpPr>
        <p:spPr/>
        <p:txBody>
          <a:bodyPr/>
          <a:lstStyle/>
          <a:p>
            <a:r>
              <a:rPr lang="fr-FR"/>
              <a:t>CNSA – Projet | Titre</a:t>
            </a:r>
            <a:endParaRPr lang="fr-FR" dirty="0"/>
          </a:p>
        </p:txBody>
      </p:sp>
      <p:sp>
        <p:nvSpPr>
          <p:cNvPr id="5" name="Espace réservé du numéro de diapositive 4"/>
          <p:cNvSpPr>
            <a:spLocks noGrp="1"/>
          </p:cNvSpPr>
          <p:nvPr>
            <p:ph type="sldNum" sz="quarter" idx="17"/>
          </p:nvPr>
        </p:nvSpPr>
        <p:spPr/>
        <p:txBody>
          <a:bodyPr/>
          <a:lstStyle/>
          <a:p>
            <a:fld id="{82A3DDED-B6E6-42BB-9FCD-488F825FD69F}" type="slidenum">
              <a:rPr lang="fr-FR" smtClean="0"/>
              <a:pPr/>
              <a:t>‹N°›</a:t>
            </a:fld>
            <a:endParaRPr lang="fr-FR" dirty="0"/>
          </a:p>
        </p:txBody>
      </p:sp>
      <p:sp>
        <p:nvSpPr>
          <p:cNvPr id="15"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6"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924334185"/>
      </p:ext>
    </p:extLst>
  </p:cSld>
  <p:clrMapOvr>
    <a:masterClrMapping/>
  </p:clrMapOvr>
  <p:extLst>
    <p:ext uri="{DCECCB84-F9BA-43D5-87BE-67443E8EF086}">
      <p15:sldGuideLst xmlns:p15="http://schemas.microsoft.com/office/powerpoint/2012/main" xmlns="">
        <p15:guide id="1" orient="horz" pos="187" userDrawn="1">
          <p15:clr>
            <a:srgbClr val="FBAE40"/>
          </p15:clr>
        </p15:guide>
        <p15:guide id="2" pos="7197" userDrawn="1">
          <p15:clr>
            <a:srgbClr val="FBAE40"/>
          </p15:clr>
        </p15:guide>
        <p15:guide id="3" pos="483" userDrawn="1">
          <p15:clr>
            <a:srgbClr val="FBAE40"/>
          </p15:clr>
        </p15:guide>
        <p15:guide id="4" orient="horz" pos="4065" userDrawn="1">
          <p15:clr>
            <a:srgbClr val="FBAE40"/>
          </p15:clr>
        </p15:guide>
        <p15:guide id="5" orient="horz" pos="91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690467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11" name="think-cell Slide" r:id="rId4" imgW="493" imgH="493" progId="TCLayout.ActiveDocument.1">
                  <p:embed/>
                </p:oleObj>
              </mc:Choice>
              <mc:Fallback>
                <p:oleObj name="think-cell Slide" r:id="rId4" imgW="493" imgH="493"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11" name="Connecteur droit 3"/>
          <p:cNvCxnSpPr/>
          <p:nvPr userDrawn="1"/>
        </p:nvCxnSpPr>
        <p:spPr>
          <a:xfrm>
            <a:off x="787242" y="961759"/>
            <a:ext cx="599049"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5"/>
          </p:nvPr>
        </p:nvSpPr>
        <p:spPr/>
        <p:txBody>
          <a:bodyPr/>
          <a:lstStyle/>
          <a:p>
            <a:r>
              <a:rPr lang="fr-FR"/>
              <a:t>JJ/MM/YYYY</a:t>
            </a:r>
            <a:endParaRPr lang="fr-FR" dirty="0"/>
          </a:p>
        </p:txBody>
      </p:sp>
      <p:sp>
        <p:nvSpPr>
          <p:cNvPr id="3" name="Espace réservé du pied de page 2"/>
          <p:cNvSpPr>
            <a:spLocks noGrp="1"/>
          </p:cNvSpPr>
          <p:nvPr>
            <p:ph type="ftr" sz="quarter" idx="16"/>
          </p:nvPr>
        </p:nvSpPr>
        <p:spPr/>
        <p:txBody>
          <a:bodyPr/>
          <a:lstStyle/>
          <a:p>
            <a:r>
              <a:rPr lang="fr-FR"/>
              <a:t>CNSA – Projet | Titre</a:t>
            </a:r>
            <a:endParaRPr lang="fr-FR" dirty="0"/>
          </a:p>
        </p:txBody>
      </p:sp>
      <p:sp>
        <p:nvSpPr>
          <p:cNvPr id="4" name="Espace réservé du numéro de diapositive 3"/>
          <p:cNvSpPr>
            <a:spLocks noGrp="1"/>
          </p:cNvSpPr>
          <p:nvPr>
            <p:ph type="sldNum" sz="quarter" idx="17"/>
          </p:nvPr>
        </p:nvSpPr>
        <p:spPr/>
        <p:txBody>
          <a:bodyPr/>
          <a:lstStyle/>
          <a:p>
            <a:fld id="{82A3DDED-B6E6-42BB-9FCD-488F825FD69F}" type="slidenum">
              <a:rPr lang="fr-FR" smtClean="0"/>
              <a:pPr/>
              <a:t>‹N°›</a:t>
            </a:fld>
            <a:endParaRPr lang="fr-FR" dirty="0"/>
          </a:p>
        </p:txBody>
      </p:sp>
      <p:sp>
        <p:nvSpPr>
          <p:cNvPr id="16" name="Espace réservé du texte 5"/>
          <p:cNvSpPr>
            <a:spLocks noGrp="1"/>
          </p:cNvSpPr>
          <p:nvPr>
            <p:ph type="body" sz="quarter" idx="13" hasCustomPrompt="1"/>
          </p:nvPr>
        </p:nvSpPr>
        <p:spPr>
          <a:xfrm>
            <a:off x="766763" y="296863"/>
            <a:ext cx="10658475" cy="583834"/>
          </a:xfrm>
          <a:prstGeom prst="rect">
            <a:avLst/>
          </a:prstGeom>
        </p:spPr>
        <p:txBody>
          <a:bodyPr lIns="0" anchor="b" anchorCtr="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17" name="Espace réservé du texte 5"/>
          <p:cNvSpPr>
            <a:spLocks noGrp="1"/>
          </p:cNvSpPr>
          <p:nvPr>
            <p:ph type="body" sz="quarter" idx="14"/>
          </p:nvPr>
        </p:nvSpPr>
        <p:spPr>
          <a:xfrm>
            <a:off x="766763" y="1035305"/>
            <a:ext cx="10658475" cy="402584"/>
          </a:xfrm>
          <a:prstGeom prst="rect">
            <a:avLst/>
          </a:prstGeom>
        </p:spPr>
        <p:txBody>
          <a:bodyPr lIns="0"/>
          <a:lstStyle>
            <a:lvl1pPr marL="0" indent="0">
              <a:buNone/>
              <a:defRPr sz="1600" b="0">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416776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843173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35" name="think-cell Slide" r:id="rId4" imgW="493" imgH="493" progId="TCLayout.ActiveDocument.1">
                  <p:embed/>
                </p:oleObj>
              </mc:Choice>
              <mc:Fallback>
                <p:oleObj name="think-cell Slide" r:id="rId4" imgW="493" imgH="493"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Espace réservé de la date 1"/>
          <p:cNvSpPr>
            <a:spLocks noGrp="1"/>
          </p:cNvSpPr>
          <p:nvPr>
            <p:ph type="dt" sz="half" idx="10"/>
          </p:nvPr>
        </p:nvSpPr>
        <p:spPr/>
        <p:txBody>
          <a:bodyPr/>
          <a:lstStyle/>
          <a:p>
            <a:r>
              <a:rPr lang="fr-FR"/>
              <a:t>JJ/MM/YYYY</a:t>
            </a:r>
            <a:endParaRPr lang="fr-FR" dirty="0"/>
          </a:p>
        </p:txBody>
      </p:sp>
      <p:sp>
        <p:nvSpPr>
          <p:cNvPr id="3" name="Espace réservé du pied de page 2"/>
          <p:cNvSpPr>
            <a:spLocks noGrp="1"/>
          </p:cNvSpPr>
          <p:nvPr>
            <p:ph type="ftr" sz="quarter" idx="11"/>
          </p:nvPr>
        </p:nvSpPr>
        <p:spPr/>
        <p:txBody>
          <a:bodyPr/>
          <a:lstStyle/>
          <a:p>
            <a:r>
              <a:rPr lang="fr-FR"/>
              <a:t>CNSA – Projet | Titre</a:t>
            </a:r>
            <a:endParaRPr lang="fr-FR" dirty="0"/>
          </a:p>
        </p:txBody>
      </p:sp>
      <p:sp>
        <p:nvSpPr>
          <p:cNvPr id="4" name="Espace réservé du numéro de diapositive 3"/>
          <p:cNvSpPr>
            <a:spLocks noGrp="1"/>
          </p:cNvSpPr>
          <p:nvPr>
            <p:ph type="sldNum" sz="quarter" idx="12"/>
          </p:nvPr>
        </p:nvSpPr>
        <p:spPr/>
        <p:txBody>
          <a:bodyPr/>
          <a:lstStyle/>
          <a:p>
            <a:fld id="{82A3DDED-B6E6-42BB-9FCD-488F825FD69F}" type="slidenum">
              <a:rPr lang="fr-FR" smtClean="0"/>
              <a:pPr/>
              <a:t>‹N°›</a:t>
            </a:fld>
            <a:endParaRPr lang="fr-FR" dirty="0"/>
          </a:p>
        </p:txBody>
      </p:sp>
    </p:spTree>
    <p:extLst>
      <p:ext uri="{BB962C8B-B14F-4D97-AF65-F5344CB8AC3E}">
        <p14:creationId xmlns:p14="http://schemas.microsoft.com/office/powerpoint/2010/main" val="323073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75702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59"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Image 5" descr="Lg CNSA 2017 Q.ai"/>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757089" y="3873761"/>
            <a:ext cx="1526033" cy="997328"/>
          </a:xfrm>
          <a:prstGeom prst="rect">
            <a:avLst/>
          </a:prstGeom>
        </p:spPr>
      </p:pic>
      <p:sp>
        <p:nvSpPr>
          <p:cNvPr id="8" name="Rectangle 7"/>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 descr="fond ppt1.pdf"/>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20833"/>
            <a:ext cx="12210504" cy="6878833"/>
          </a:xfrm>
          <a:prstGeom prst="rect">
            <a:avLst/>
          </a:prstGeom>
        </p:spPr>
      </p:pic>
      <p:grpSp>
        <p:nvGrpSpPr>
          <p:cNvPr id="9" name="Groupe 8"/>
          <p:cNvGrpSpPr/>
          <p:nvPr userDrawn="1"/>
        </p:nvGrpSpPr>
        <p:grpSpPr>
          <a:xfrm>
            <a:off x="2875281" y="5000258"/>
            <a:ext cx="7445548" cy="1385321"/>
            <a:chOff x="2081045" y="5000258"/>
            <a:chExt cx="5584161" cy="1385321"/>
          </a:xfrm>
        </p:grpSpPr>
        <p:pic>
          <p:nvPicPr>
            <p:cNvPr id="10" name="Image 9" descr="TWITTE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fontScale="92500"/>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560" b="0" dirty="0">
                  <a:solidFill>
                    <a:prstClr val="black"/>
                  </a:solidFill>
                </a:rPr>
                <a:t>66, avenue du Maine     </a:t>
              </a:r>
            </a:p>
            <a:p>
              <a:pPr algn="r">
                <a:lnSpc>
                  <a:spcPct val="130000"/>
                </a:lnSpc>
              </a:pPr>
              <a:r>
                <a:rPr lang="fr-FR" sz="1560" b="0" dirty="0">
                  <a:solidFill>
                    <a:prstClr val="black"/>
                  </a:solidFill>
                </a:rPr>
                <a:t>75682 Paris cedex 14</a:t>
              </a:r>
              <a:endParaRPr lang="fr-FR" sz="1560" b="0" u="sng" dirty="0">
                <a:solidFill>
                  <a:prstClr val="black"/>
                </a:solidFill>
              </a:endParaRPr>
            </a:p>
            <a:p>
              <a:pPr algn="r">
                <a:lnSpc>
                  <a:spcPct val="130000"/>
                </a:lnSpc>
              </a:pPr>
              <a:r>
                <a:rPr lang="fr-FR" sz="1560" b="0" u="sng" dirty="0">
                  <a:solidFill>
                    <a:prstClr val="black"/>
                  </a:solidFill>
                  <a:hlinkClick r:id="rId9"/>
                </a:rPr>
                <a:t>www.cnsa.fr</a:t>
              </a:r>
              <a:endParaRPr lang="fr-FR" sz="1560" b="0" u="sng" dirty="0">
                <a:solidFill>
                  <a:prstClr val="black"/>
                </a:solidFill>
              </a:endParaRPr>
            </a:p>
            <a:p>
              <a:pPr algn="r">
                <a:lnSpc>
                  <a:spcPct val="130000"/>
                </a:lnSpc>
              </a:pPr>
              <a:r>
                <a:rPr lang="fr-FR" sz="1560" b="0" u="sng" dirty="0">
                  <a:solidFill>
                    <a:prstClr val="black"/>
                  </a:solidFill>
                  <a:hlinkClick r:id="rId10"/>
                </a:rPr>
                <a:t>@</a:t>
              </a:r>
              <a:r>
                <a:rPr lang="fr-FR" sz="1560" b="0" u="sng" dirty="0" err="1">
                  <a:solidFill>
                    <a:prstClr val="black"/>
                  </a:solidFill>
                  <a:hlinkClick r:id="rId10"/>
                </a:rPr>
                <a:t>CNSA_actu</a:t>
              </a:r>
              <a:endParaRPr lang="fr-FR" sz="1560" b="0" dirty="0">
                <a:solidFill>
                  <a:prstClr val="black"/>
                </a:solidFill>
              </a:endParaRPr>
            </a:p>
            <a:p>
              <a:pPr algn="r">
                <a:lnSpc>
                  <a:spcPct val="130000"/>
                </a:lnSpc>
              </a:pPr>
              <a:r>
                <a:rPr lang="fr-FR" sz="1560" b="0" u="sng" dirty="0">
                  <a:solidFill>
                    <a:prstClr val="black"/>
                  </a:solidFill>
                  <a:hlinkClick r:id="rId11"/>
                </a:rPr>
                <a:t>www.pour-les-personnes-agees.gouv.fr</a:t>
              </a:r>
              <a:endParaRPr lang="fr-FR" sz="1560" b="0" dirty="0">
                <a:solidFill>
                  <a:prstClr val="black"/>
                </a:solidFill>
              </a:endParaRPr>
            </a:p>
          </p:txBody>
        </p:sp>
      </p:grpSp>
    </p:spTree>
    <p:extLst>
      <p:ext uri="{BB962C8B-B14F-4D97-AF65-F5344CB8AC3E}">
        <p14:creationId xmlns:p14="http://schemas.microsoft.com/office/powerpoint/2010/main" val="372186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1" name="think-cell Slide" r:id="rId4" imgW="493" imgH="493" progId="TCLayout.ActiveDocument.1">
                  <p:embed/>
                </p:oleObj>
              </mc:Choice>
              <mc:Fallback>
                <p:oleObj name="think-cell Slide" r:id="rId4" imgW="493" imgH="493"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11"/>
          <p:cNvSpPr/>
          <p:nvPr userDrawn="1"/>
        </p:nvSpPr>
        <p:spPr>
          <a:xfrm>
            <a:off x="2379133" y="0"/>
            <a:ext cx="9812867"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1" descr="fond ppt1.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467"/>
            <a:ext cx="12210504" cy="6878833"/>
          </a:xfrm>
          <a:prstGeom prst="rect">
            <a:avLst/>
          </a:prstGeom>
        </p:spPr>
      </p:pic>
      <p:cxnSp>
        <p:nvCxnSpPr>
          <p:cNvPr id="9" name="Connecteur droit 9"/>
          <p:cNvCxnSpPr/>
          <p:nvPr userDrawn="1"/>
        </p:nvCxnSpPr>
        <p:spPr>
          <a:xfrm>
            <a:off x="4066959" y="3911104"/>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pic>
        <p:nvPicPr>
          <p:cNvPr id="11" name="Image 6" descr="Lg CNSA 2017 Q.ai"/>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677400" y="5368285"/>
            <a:ext cx="1766249" cy="1154319"/>
          </a:xfrm>
          <a:prstGeom prst="rect">
            <a:avLst/>
          </a:prstGeom>
        </p:spPr>
      </p:pic>
      <p:sp>
        <p:nvSpPr>
          <p:cNvPr id="14" name="Espace réservé du texte 2"/>
          <p:cNvSpPr>
            <a:spLocks noGrp="1"/>
          </p:cNvSpPr>
          <p:nvPr>
            <p:ph type="body" sz="quarter" idx="10" hasCustomPrompt="1"/>
          </p:nvPr>
        </p:nvSpPr>
        <p:spPr>
          <a:xfrm>
            <a:off x="3811572" y="2264229"/>
            <a:ext cx="6338743" cy="1435334"/>
          </a:xfrm>
          <a:prstGeom prst="rect">
            <a:avLst/>
          </a:prstGeom>
        </p:spPr>
        <p:txBody>
          <a:bodyPr anchor="b" anchorCtr="0"/>
          <a:lstStyle>
            <a:lvl1pPr marL="0" indent="0">
              <a:buNone/>
              <a:defRPr sz="4800" b="1" baseline="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fr-FR" dirty="0"/>
              <a:t>Modifier le titre de la présentation</a:t>
            </a:r>
          </a:p>
        </p:txBody>
      </p:sp>
      <p:sp>
        <p:nvSpPr>
          <p:cNvPr id="15" name="Espace réservé du texte 5"/>
          <p:cNvSpPr>
            <a:spLocks noGrp="1"/>
          </p:cNvSpPr>
          <p:nvPr>
            <p:ph type="body" sz="quarter" idx="11" hasCustomPrompt="1"/>
          </p:nvPr>
        </p:nvSpPr>
        <p:spPr>
          <a:xfrm>
            <a:off x="3811571" y="4041607"/>
            <a:ext cx="6338743" cy="1196975"/>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7774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9.xml"/><Relationship Id="rId5" Type="http://schemas.openxmlformats.org/officeDocument/2006/relationships/slideLayout" Target="../slideLayouts/slideLayout13.xml"/><Relationship Id="rId10" Type="http://schemas.openxmlformats.org/officeDocument/2006/relationships/vmlDrawing" Target="../drawings/vmlDrawing8.v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1"/>
            </p:custDataLst>
            <p:extLst>
              <p:ext uri="{D42A27DB-BD31-4B8C-83A1-F6EECF244321}">
                <p14:modId xmlns:p14="http://schemas.microsoft.com/office/powerpoint/2010/main" val="1562253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9" name="think-cell Slide" r:id="rId12" imgW="493" imgH="493" progId="TCLayout.ActiveDocument.1">
                  <p:embed/>
                </p:oleObj>
              </mc:Choice>
              <mc:Fallback>
                <p:oleObj name="think-cell Slide" r:id="rId12" imgW="493" imgH="49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a:xfrm>
            <a:off x="6468533" y="0"/>
            <a:ext cx="5723467" cy="14054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 la date 5"/>
          <p:cNvSpPr>
            <a:spLocks noGrp="1"/>
          </p:cNvSpPr>
          <p:nvPr>
            <p:ph type="dt" sz="half" idx="2"/>
          </p:nvPr>
        </p:nvSpPr>
        <p:spPr>
          <a:xfrm>
            <a:off x="263029" y="6465818"/>
            <a:ext cx="2133600" cy="216000"/>
          </a:xfrm>
          <a:prstGeom prst="rect">
            <a:avLst/>
          </a:prstGeom>
        </p:spPr>
        <p:txBody>
          <a:bodyPr vert="horz" lIns="91440" tIns="45720" rIns="91440" bIns="45720" rtlCol="0" anchor="ctr"/>
          <a:lstStyle>
            <a:lvl1pPr algn="l">
              <a:defRPr lang="fr-FR" sz="800" kern="1200" baseline="0" smtClean="0">
                <a:solidFill>
                  <a:srgbClr val="6CB643"/>
                </a:solidFill>
                <a:latin typeface="Arial" charset="0"/>
                <a:ea typeface="Arial" charset="0"/>
                <a:cs typeface="Arial" charset="0"/>
              </a:defRPr>
            </a:lvl1pPr>
          </a:lstStyle>
          <a:p>
            <a:r>
              <a:rPr lang="fr-FR"/>
              <a:t>JJ/MM/YYYY</a:t>
            </a:r>
            <a:endParaRPr lang="fr-FR" dirty="0"/>
          </a:p>
        </p:txBody>
      </p:sp>
      <p:sp>
        <p:nvSpPr>
          <p:cNvPr id="9" name="Espace réservé du numéro de diapositive 6"/>
          <p:cNvSpPr>
            <a:spLocks noGrp="1"/>
          </p:cNvSpPr>
          <p:nvPr>
            <p:ph type="sldNum" sz="quarter" idx="4"/>
          </p:nvPr>
        </p:nvSpPr>
        <p:spPr>
          <a:xfrm>
            <a:off x="11407523" y="6465818"/>
            <a:ext cx="557900" cy="216000"/>
          </a:xfrm>
          <a:prstGeom prst="rect">
            <a:avLst/>
          </a:prstGeom>
        </p:spPr>
        <p:txBody>
          <a:bodyPr vert="horz" lIns="91440" tIns="45720" rIns="91440" bIns="45720" rtlCol="0" anchor="ctr"/>
          <a:lstStyle>
            <a:lvl1pPr algn="r">
              <a:defRPr lang="fr-FR" sz="800" kern="1200" smtClean="0">
                <a:solidFill>
                  <a:srgbClr val="6CB643"/>
                </a:solidFill>
                <a:latin typeface="Arial" charset="0"/>
                <a:ea typeface="Arial" charset="0"/>
                <a:cs typeface="Arial" charset="0"/>
              </a:defRPr>
            </a:lvl1pPr>
          </a:lstStyle>
          <a:p>
            <a:fld id="{82A3DDED-B6E6-42BB-9FCD-488F825FD69F}" type="slidenum">
              <a:rPr lang="fr-FR" smtClean="0"/>
              <a:pPr/>
              <a:t>‹N°›</a:t>
            </a:fld>
            <a:endParaRPr lang="fr-FR" dirty="0"/>
          </a:p>
        </p:txBody>
      </p:sp>
      <p:sp>
        <p:nvSpPr>
          <p:cNvPr id="10" name="Espace réservé du pied de page 4"/>
          <p:cNvSpPr>
            <a:spLocks noGrp="1"/>
          </p:cNvSpPr>
          <p:nvPr>
            <p:ph type="ftr" sz="quarter" idx="3"/>
          </p:nvPr>
        </p:nvSpPr>
        <p:spPr>
          <a:xfrm>
            <a:off x="6468533" y="6465818"/>
            <a:ext cx="4938989" cy="216000"/>
          </a:xfrm>
          <a:prstGeom prst="rect">
            <a:avLst/>
          </a:prstGeom>
          <a:ln>
            <a:noFill/>
          </a:ln>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stStyle>
          <a:p>
            <a:r>
              <a:rPr lang="fr-FR"/>
              <a:t>CNSA – Projet | Titre</a:t>
            </a:r>
            <a:endParaRPr lang="fr-FR" dirty="0"/>
          </a:p>
        </p:txBody>
      </p:sp>
    </p:spTree>
    <p:extLst>
      <p:ext uri="{BB962C8B-B14F-4D97-AF65-F5344CB8AC3E}">
        <p14:creationId xmlns:p14="http://schemas.microsoft.com/office/powerpoint/2010/main" val="41850882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54" r:id="rId6"/>
    <p:sldLayoutId id="2147483655" r:id="rId7"/>
    <p:sldLayoutId id="2147483662"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7" name="think-cell Slide" r:id="rId12" imgW="493" imgH="493" progId="TCLayout.ActiveDocument.1">
                  <p:embed/>
                </p:oleObj>
              </mc:Choice>
              <mc:Fallback>
                <p:oleObj name="think-cell Slide" r:id="rId12" imgW="493" imgH="49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a:xfrm>
            <a:off x="6468533" y="0"/>
            <a:ext cx="5723467" cy="14054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 la date 5"/>
          <p:cNvSpPr>
            <a:spLocks noGrp="1"/>
          </p:cNvSpPr>
          <p:nvPr>
            <p:ph type="dt" sz="half" idx="2"/>
          </p:nvPr>
        </p:nvSpPr>
        <p:spPr>
          <a:xfrm>
            <a:off x="263029" y="6465818"/>
            <a:ext cx="2133600" cy="216000"/>
          </a:xfrm>
          <a:prstGeom prst="rect">
            <a:avLst/>
          </a:prstGeom>
        </p:spPr>
        <p:txBody>
          <a:bodyPr vert="horz" lIns="91440" tIns="45720" rIns="91440" bIns="45720" rtlCol="0" anchor="ctr"/>
          <a:lstStyle>
            <a:lvl1pPr algn="l">
              <a:defRPr lang="fr-FR" sz="800" kern="1200" baseline="0" smtClean="0">
                <a:solidFill>
                  <a:srgbClr val="6CB643"/>
                </a:solidFill>
                <a:latin typeface="Arial" charset="0"/>
                <a:ea typeface="Arial" charset="0"/>
                <a:cs typeface="Arial" charset="0"/>
              </a:defRPr>
            </a:lvl1pPr>
          </a:lstStyle>
          <a:p>
            <a:r>
              <a:rPr lang="fr-FR"/>
              <a:t>JJ/MM/YYYY</a:t>
            </a:r>
            <a:endParaRPr lang="fr-FR" dirty="0"/>
          </a:p>
        </p:txBody>
      </p:sp>
      <p:sp>
        <p:nvSpPr>
          <p:cNvPr id="9" name="Espace réservé du numéro de diapositive 6"/>
          <p:cNvSpPr>
            <a:spLocks noGrp="1"/>
          </p:cNvSpPr>
          <p:nvPr>
            <p:ph type="sldNum" sz="quarter" idx="4"/>
          </p:nvPr>
        </p:nvSpPr>
        <p:spPr>
          <a:xfrm>
            <a:off x="11407523" y="6465818"/>
            <a:ext cx="557900" cy="216000"/>
          </a:xfrm>
          <a:prstGeom prst="rect">
            <a:avLst/>
          </a:prstGeom>
        </p:spPr>
        <p:txBody>
          <a:bodyPr vert="horz" lIns="91440" tIns="45720" rIns="91440" bIns="45720" rtlCol="0" anchor="ctr"/>
          <a:lstStyle>
            <a:lvl1pPr algn="r">
              <a:defRPr lang="fr-FR" sz="800" kern="1200" smtClean="0">
                <a:solidFill>
                  <a:srgbClr val="6CB643"/>
                </a:solidFill>
                <a:latin typeface="Arial" charset="0"/>
                <a:ea typeface="Arial" charset="0"/>
                <a:cs typeface="Arial" charset="0"/>
              </a:defRPr>
            </a:lvl1pPr>
          </a:lstStyle>
          <a:p>
            <a:fld id="{82A3DDED-B6E6-42BB-9FCD-488F825FD69F}" type="slidenum">
              <a:rPr lang="fr-FR" smtClean="0"/>
              <a:pPr/>
              <a:t>‹N°›</a:t>
            </a:fld>
            <a:endParaRPr lang="fr-FR" dirty="0"/>
          </a:p>
        </p:txBody>
      </p:sp>
      <p:sp>
        <p:nvSpPr>
          <p:cNvPr id="10" name="Espace réservé du pied de page 4"/>
          <p:cNvSpPr>
            <a:spLocks noGrp="1"/>
          </p:cNvSpPr>
          <p:nvPr>
            <p:ph type="ftr" sz="quarter" idx="3"/>
          </p:nvPr>
        </p:nvSpPr>
        <p:spPr>
          <a:xfrm>
            <a:off x="6468533" y="6465818"/>
            <a:ext cx="4938989" cy="216000"/>
          </a:xfrm>
          <a:prstGeom prst="rect">
            <a:avLst/>
          </a:prstGeom>
          <a:ln>
            <a:noFill/>
          </a:ln>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stStyle>
          <a:p>
            <a:r>
              <a:rPr lang="fr-FR"/>
              <a:t>CNSA – Projet | Titre</a:t>
            </a:r>
            <a:endParaRPr lang="fr-FR" dirty="0"/>
          </a:p>
        </p:txBody>
      </p:sp>
    </p:spTree>
    <p:extLst>
      <p:ext uri="{BB962C8B-B14F-4D97-AF65-F5344CB8AC3E}">
        <p14:creationId xmlns:p14="http://schemas.microsoft.com/office/powerpoint/2010/main" val="19558276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societe.com/"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www.infogreffe.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www.insee.fr/fr/metadonnees/nafr2?champRecherche=tru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get.adobe.com/fr/reader/" TargetMode="Externa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hyperlink" Target="mailto:investissement@cnsa.fr" TargetMode="External"/><Relationship Id="rId2" Type="http://schemas.openxmlformats.org/officeDocument/2006/relationships/hyperlink" Target="mailto:support@cnsa.f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24.xml"/><Relationship Id="rId5" Type="http://schemas.openxmlformats.org/officeDocument/2006/relationships/slide" Target="slide9.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alis-subventions.cnsa.f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1572" y="2264229"/>
            <a:ext cx="7278186" cy="1435334"/>
          </a:xfrm>
        </p:spPr>
        <p:txBody>
          <a:bodyPr/>
          <a:lstStyle/>
          <a:p>
            <a:r>
              <a:rPr lang="fr-FR" sz="3600" dirty="0"/>
              <a:t>Guide pratique d’utilisation de l’application « Espace Usagers »</a:t>
            </a:r>
          </a:p>
        </p:txBody>
      </p:sp>
      <p:sp>
        <p:nvSpPr>
          <p:cNvPr id="3" name="Text Placeholder 2"/>
          <p:cNvSpPr>
            <a:spLocks noGrp="1"/>
          </p:cNvSpPr>
          <p:nvPr>
            <p:ph type="body" sz="quarter" idx="11"/>
          </p:nvPr>
        </p:nvSpPr>
        <p:spPr>
          <a:xfrm>
            <a:off x="3811571" y="4041607"/>
            <a:ext cx="7631129" cy="1196975"/>
          </a:xfrm>
        </p:spPr>
        <p:txBody>
          <a:bodyPr/>
          <a:lstStyle/>
          <a:p>
            <a:r>
              <a:rPr lang="fr-FR" dirty="0"/>
              <a:t>Téléservice </a:t>
            </a:r>
            <a:r>
              <a:rPr lang="fr-FR" b="1" i="1" dirty="0"/>
              <a:t>PAI Investissement du Quotidien</a:t>
            </a:r>
          </a:p>
        </p:txBody>
      </p:sp>
      <p:sp>
        <p:nvSpPr>
          <p:cNvPr id="5" name="Rectangle 4">
            <a:extLst>
              <a:ext uri="{FF2B5EF4-FFF2-40B4-BE49-F238E27FC236}">
                <a16:creationId xmlns:a16="http://schemas.microsoft.com/office/drawing/2014/main" xmlns="" id="{8267608D-3EBA-4B8E-A2D8-3992F1CF9D79}"/>
              </a:ext>
            </a:extLst>
          </p:cNvPr>
          <p:cNvSpPr>
            <a:spLocks noChangeArrowheads="1"/>
          </p:cNvSpPr>
          <p:nvPr/>
        </p:nvSpPr>
        <p:spPr bwMode="auto">
          <a:xfrm>
            <a:off x="123015" y="6548881"/>
            <a:ext cx="7377112" cy="20320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0" fontAlgn="base">
              <a:lnSpc>
                <a:spcPts val="1600"/>
              </a:lnSpc>
              <a:spcBef>
                <a:spcPct val="0"/>
              </a:spcBef>
              <a:spcAft>
                <a:spcPct val="0"/>
              </a:spcAft>
              <a:defRPr/>
            </a:pPr>
            <a:r>
              <a:rPr lang="fr-FR" sz="1200" b="1" dirty="0">
                <a:solidFill>
                  <a:srgbClr val="000000"/>
                </a:solidFill>
                <a:latin typeface="Arial" charset="0"/>
              </a:rPr>
              <a:t>Direction des établissements et services médico-sociaux (DESMS) de </a:t>
            </a:r>
            <a:r>
              <a:rPr kumimoji="0" lang="fr-FR" sz="1200" b="1" i="0" u="none" strike="noStrike" kern="1200" cap="none" spc="0" normalizeH="0" baseline="0" noProof="0" dirty="0">
                <a:ln>
                  <a:noFill/>
                </a:ln>
                <a:solidFill>
                  <a:srgbClr val="000000"/>
                </a:solidFill>
                <a:effectLst/>
                <a:uLnTx/>
                <a:uFillTx/>
                <a:latin typeface="Arial" charset="0"/>
                <a:ea typeface="+mn-ea"/>
                <a:cs typeface="+mn-cs"/>
              </a:rPr>
              <a:t>la CNSA </a:t>
            </a:r>
          </a:p>
        </p:txBody>
      </p:sp>
      <p:sp>
        <p:nvSpPr>
          <p:cNvPr id="6" name="Rectangle 5">
            <a:extLst>
              <a:ext uri="{FF2B5EF4-FFF2-40B4-BE49-F238E27FC236}">
                <a16:creationId xmlns:a16="http://schemas.microsoft.com/office/drawing/2014/main" xmlns="" id="{B2D8A56D-FA78-4C59-BC4D-00812673ABDB}"/>
              </a:ext>
            </a:extLst>
          </p:cNvPr>
          <p:cNvSpPr>
            <a:spLocks noChangeArrowheads="1"/>
          </p:cNvSpPr>
          <p:nvPr/>
        </p:nvSpPr>
        <p:spPr bwMode="auto">
          <a:xfrm>
            <a:off x="3943647" y="4817894"/>
            <a:ext cx="7377112" cy="20320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0" fontAlgn="base">
              <a:lnSpc>
                <a:spcPts val="1600"/>
              </a:lnSpc>
              <a:spcBef>
                <a:spcPct val="0"/>
              </a:spcBef>
              <a:spcAft>
                <a:spcPct val="0"/>
              </a:spcAft>
              <a:defRPr/>
            </a:pPr>
            <a:endParaRPr lang="fr-FR" sz="1400" i="1" dirty="0">
              <a:solidFill>
                <a:srgbClr val="000000"/>
              </a:solidFill>
              <a:latin typeface="Arial" charset="0"/>
            </a:endParaRPr>
          </a:p>
        </p:txBody>
      </p:sp>
      <p:sp>
        <p:nvSpPr>
          <p:cNvPr id="10" name="Rectangle 9">
            <a:extLst>
              <a:ext uri="{FF2B5EF4-FFF2-40B4-BE49-F238E27FC236}">
                <a16:creationId xmlns:a16="http://schemas.microsoft.com/office/drawing/2014/main" xmlns="" id="{274F2575-90A8-4B0B-82C5-4FD25804F838}"/>
              </a:ext>
            </a:extLst>
          </p:cNvPr>
          <p:cNvSpPr>
            <a:spLocks noChangeArrowheads="1"/>
          </p:cNvSpPr>
          <p:nvPr/>
        </p:nvSpPr>
        <p:spPr bwMode="auto">
          <a:xfrm>
            <a:off x="2407444" y="5603109"/>
            <a:ext cx="7377112" cy="20320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0" algn="ctr" fontAlgn="base">
              <a:lnSpc>
                <a:spcPts val="1600"/>
              </a:lnSpc>
              <a:spcBef>
                <a:spcPct val="0"/>
              </a:spcBef>
              <a:spcAft>
                <a:spcPct val="0"/>
              </a:spcAft>
              <a:defRPr/>
            </a:pPr>
            <a:r>
              <a:rPr lang="fr-FR" sz="2000" b="1" dirty="0">
                <a:solidFill>
                  <a:srgbClr val="66C430"/>
                </a:solidFill>
                <a:latin typeface="Arial" charset="0"/>
              </a:rPr>
              <a:t>Version juillet 2021</a:t>
            </a:r>
          </a:p>
        </p:txBody>
      </p:sp>
    </p:spTree>
    <p:extLst>
      <p:ext uri="{BB962C8B-B14F-4D97-AF65-F5344CB8AC3E}">
        <p14:creationId xmlns:p14="http://schemas.microsoft.com/office/powerpoint/2010/main" val="423453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2D6FEEF5-28EC-41CA-9973-301F88CC3EB7}"/>
              </a:ext>
            </a:extLst>
          </p:cNvPr>
          <p:cNvGrpSpPr/>
          <p:nvPr/>
        </p:nvGrpSpPr>
        <p:grpSpPr>
          <a:xfrm>
            <a:off x="139148" y="1054252"/>
            <a:ext cx="8050559" cy="5832170"/>
            <a:chOff x="139148" y="1600352"/>
            <a:chExt cx="8050559" cy="5832170"/>
          </a:xfrm>
        </p:grpSpPr>
        <p:pic>
          <p:nvPicPr>
            <p:cNvPr id="5" name="Picture 4">
              <a:extLst>
                <a:ext uri="{FF2B5EF4-FFF2-40B4-BE49-F238E27FC236}">
                  <a16:creationId xmlns:a16="http://schemas.microsoft.com/office/drawing/2014/main" xmlns="" id="{D0C2C9CB-4677-4616-9F50-2F64D96A1E4D}"/>
                </a:ext>
              </a:extLst>
            </p:cNvPr>
            <p:cNvPicPr>
              <a:picLocks noChangeAspect="1"/>
            </p:cNvPicPr>
            <p:nvPr/>
          </p:nvPicPr>
          <p:blipFill rotWithShape="1">
            <a:blip r:embed="rId2"/>
            <a:srcRect t="13796"/>
            <a:stretch/>
          </p:blipFill>
          <p:spPr>
            <a:xfrm>
              <a:off x="139148" y="1600352"/>
              <a:ext cx="8025819" cy="3070845"/>
            </a:xfrm>
            <a:prstGeom prst="rect">
              <a:avLst/>
            </a:prstGeom>
          </p:spPr>
        </p:pic>
        <p:pic>
          <p:nvPicPr>
            <p:cNvPr id="10" name="Picture 9">
              <a:extLst>
                <a:ext uri="{FF2B5EF4-FFF2-40B4-BE49-F238E27FC236}">
                  <a16:creationId xmlns:a16="http://schemas.microsoft.com/office/drawing/2014/main" xmlns="" id="{1F4E809C-7F2A-4DE0-8276-7D8347E4ED93}"/>
                </a:ext>
              </a:extLst>
            </p:cNvPr>
            <p:cNvPicPr>
              <a:picLocks noChangeAspect="1"/>
            </p:cNvPicPr>
            <p:nvPr/>
          </p:nvPicPr>
          <p:blipFill>
            <a:blip r:embed="rId3"/>
            <a:stretch>
              <a:fillRect/>
            </a:stretch>
          </p:blipFill>
          <p:spPr>
            <a:xfrm>
              <a:off x="139148" y="4661573"/>
              <a:ext cx="8050559" cy="2770949"/>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2 : Préambule</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10</a:t>
            </a:fld>
            <a:endParaRPr lang="fr-FR" dirty="0"/>
          </a:p>
        </p:txBody>
      </p:sp>
      <p:sp>
        <p:nvSpPr>
          <p:cNvPr id="36" name="Rectangle: Rounded Corners 35">
            <a:extLst>
              <a:ext uri="{FF2B5EF4-FFF2-40B4-BE49-F238E27FC236}">
                <a16:creationId xmlns:a16="http://schemas.microsoft.com/office/drawing/2014/main" xmlns="" id="{0481DD4B-2E2B-4E39-AC74-74968D15152E}"/>
              </a:ext>
            </a:extLst>
          </p:cNvPr>
          <p:cNvSpPr/>
          <p:nvPr/>
        </p:nvSpPr>
        <p:spPr>
          <a:xfrm flipH="1">
            <a:off x="2795348" y="6030663"/>
            <a:ext cx="279155" cy="43031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Rounded Corners 41">
            <a:extLst>
              <a:ext uri="{FF2B5EF4-FFF2-40B4-BE49-F238E27FC236}">
                <a16:creationId xmlns:a16="http://schemas.microsoft.com/office/drawing/2014/main" xmlns="" id="{575287F8-7CCA-4A1B-93E2-B43FE1938915}"/>
              </a:ext>
            </a:extLst>
          </p:cNvPr>
          <p:cNvSpPr/>
          <p:nvPr/>
        </p:nvSpPr>
        <p:spPr>
          <a:xfrm>
            <a:off x="7026128" y="6378034"/>
            <a:ext cx="803481" cy="42515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xmlns="" id="{A54BB928-4961-4E44-BD3D-FAFAD42222C5}"/>
              </a:ext>
            </a:extLst>
          </p:cNvPr>
          <p:cNvSpPr/>
          <p:nvPr/>
        </p:nvSpPr>
        <p:spPr>
          <a:xfrm>
            <a:off x="8517592" y="3597962"/>
            <a:ext cx="3214537" cy="738664"/>
          </a:xfrm>
          <a:prstGeom prst="rect">
            <a:avLst/>
          </a:prstGeom>
          <a:solidFill>
            <a:schemeClr val="bg1"/>
          </a:solidFill>
          <a:ln>
            <a:solidFill>
              <a:srgbClr val="FF6600"/>
            </a:solidFill>
          </a:ln>
        </p:spPr>
        <p:txBody>
          <a:bodyPr wrap="square">
            <a:spAutoFit/>
          </a:bodyPr>
          <a:lstStyle/>
          <a:p>
            <a:pPr lvl="0" fontAlgn="base">
              <a:spcBef>
                <a:spcPct val="0"/>
              </a:spcBef>
              <a:spcAft>
                <a:spcPct val="0"/>
              </a:spcAft>
              <a:buClr>
                <a:srgbClr val="9AAF71"/>
              </a:buClr>
              <a:buSzPct val="76000"/>
              <a:defRPr/>
            </a:pPr>
            <a:r>
              <a:rPr lang="fr-FR" sz="1400" b="1" dirty="0">
                <a:latin typeface="Arial" charset="0"/>
              </a:rPr>
              <a:t>Téléchargez le </a:t>
            </a:r>
            <a:r>
              <a:rPr lang="fr-FR" sz="1400" b="1" i="1" dirty="0">
                <a:solidFill>
                  <a:srgbClr val="6CB643"/>
                </a:solidFill>
                <a:latin typeface="Arial" charset="0"/>
                <a:cs typeface="Arial" charset="0"/>
              </a:rPr>
              <a:t>document d'instruction technique </a:t>
            </a:r>
            <a:r>
              <a:rPr lang="fr-FR" sz="1400" b="1" dirty="0">
                <a:latin typeface="Arial" charset="0"/>
              </a:rPr>
              <a:t>en cliquant sur « </a:t>
            </a:r>
            <a:r>
              <a:rPr lang="fr-FR" sz="1400" b="1" dirty="0">
                <a:solidFill>
                  <a:srgbClr val="6CB643"/>
                </a:solidFill>
                <a:latin typeface="Arial" charset="0"/>
                <a:cs typeface="Arial" charset="0"/>
              </a:rPr>
              <a:t>ici</a:t>
            </a:r>
            <a:r>
              <a:rPr lang="fr-FR" sz="1400" b="1" dirty="0">
                <a:latin typeface="Arial" charset="0"/>
              </a:rPr>
              <a:t> »</a:t>
            </a:r>
          </a:p>
        </p:txBody>
      </p:sp>
      <p:cxnSp>
        <p:nvCxnSpPr>
          <p:cNvPr id="35" name="Straight Arrow Connector 34">
            <a:extLst>
              <a:ext uri="{FF2B5EF4-FFF2-40B4-BE49-F238E27FC236}">
                <a16:creationId xmlns:a16="http://schemas.microsoft.com/office/drawing/2014/main" xmlns="" id="{7D7727CA-D02C-4C0C-B65D-CE523AF4B07A}"/>
              </a:ext>
            </a:extLst>
          </p:cNvPr>
          <p:cNvCxnSpPr>
            <a:cxnSpLocks/>
          </p:cNvCxnSpPr>
          <p:nvPr/>
        </p:nvCxnSpPr>
        <p:spPr>
          <a:xfrm flipH="1">
            <a:off x="3157086" y="4115473"/>
            <a:ext cx="5360505" cy="2121715"/>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E1DA37EA-7576-4C6E-A2A2-44C441A33EEC}"/>
              </a:ext>
            </a:extLst>
          </p:cNvPr>
          <p:cNvSpPr/>
          <p:nvPr/>
        </p:nvSpPr>
        <p:spPr>
          <a:xfrm>
            <a:off x="8517592" y="4873682"/>
            <a:ext cx="3214537" cy="523220"/>
          </a:xfrm>
          <a:prstGeom prst="rect">
            <a:avLst/>
          </a:prstGeom>
          <a:solidFill>
            <a:schemeClr val="bg1"/>
          </a:solidFill>
          <a:ln>
            <a:solidFill>
              <a:srgbClr val="FF6600"/>
            </a:solidFill>
          </a:ln>
        </p:spPr>
        <p:txBody>
          <a:bodyPr wrap="square">
            <a:spAutoFit/>
          </a:bodyPr>
          <a:lstStyle/>
          <a:p>
            <a:pPr lvl="0" fontAlgn="base">
              <a:spcBef>
                <a:spcPct val="0"/>
              </a:spcBef>
              <a:spcAft>
                <a:spcPct val="0"/>
              </a:spcAft>
              <a:buClr>
                <a:srgbClr val="9AAF71"/>
              </a:buClr>
              <a:buSzPct val="76000"/>
              <a:defRPr/>
            </a:pPr>
            <a:r>
              <a:rPr lang="fr-FR" sz="1400" b="1" dirty="0">
                <a:latin typeface="Arial" charset="0"/>
              </a:rPr>
              <a:t>Cliquez ensuite  sur suivant pour poursuivre votre demande</a:t>
            </a:r>
          </a:p>
        </p:txBody>
      </p:sp>
      <p:cxnSp>
        <p:nvCxnSpPr>
          <p:cNvPr id="38" name="Straight Arrow Connector 37">
            <a:extLst>
              <a:ext uri="{FF2B5EF4-FFF2-40B4-BE49-F238E27FC236}">
                <a16:creationId xmlns:a16="http://schemas.microsoft.com/office/drawing/2014/main" xmlns="" id="{AB203413-864C-472C-951B-45C1CEE59CB7}"/>
              </a:ext>
            </a:extLst>
          </p:cNvPr>
          <p:cNvCxnSpPr>
            <a:cxnSpLocks/>
          </p:cNvCxnSpPr>
          <p:nvPr/>
        </p:nvCxnSpPr>
        <p:spPr>
          <a:xfrm flipH="1">
            <a:off x="7624001" y="5642866"/>
            <a:ext cx="1219407" cy="594322"/>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pied de page 9">
            <a:extLst>
              <a:ext uri="{FF2B5EF4-FFF2-40B4-BE49-F238E27FC236}">
                <a16:creationId xmlns:a16="http://schemas.microsoft.com/office/drawing/2014/main" xmlns="" id="{3B75EE7D-90AD-4C89-88C4-DA79BBC7FAA4}"/>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CNSA – DESMS | Guide utilisateur Espace Usagers</a:t>
            </a:r>
          </a:p>
        </p:txBody>
      </p:sp>
    </p:spTree>
    <p:extLst>
      <p:ext uri="{BB962C8B-B14F-4D97-AF65-F5344CB8AC3E}">
        <p14:creationId xmlns:p14="http://schemas.microsoft.com/office/powerpoint/2010/main" val="116784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A978523-B0AD-4045-92B4-AE68645AC367}"/>
              </a:ext>
            </a:extLst>
          </p:cNvPr>
          <p:cNvGrpSpPr/>
          <p:nvPr/>
        </p:nvGrpSpPr>
        <p:grpSpPr>
          <a:xfrm>
            <a:off x="263029" y="1097571"/>
            <a:ext cx="7452000" cy="3909219"/>
            <a:chOff x="263029" y="1097571"/>
            <a:chExt cx="7452000" cy="3909219"/>
          </a:xfrm>
        </p:grpSpPr>
        <p:pic>
          <p:nvPicPr>
            <p:cNvPr id="5" name="Picture 4">
              <a:extLst>
                <a:ext uri="{FF2B5EF4-FFF2-40B4-BE49-F238E27FC236}">
                  <a16:creationId xmlns:a16="http://schemas.microsoft.com/office/drawing/2014/main" xmlns="" id="{B3497DCD-364E-4FC6-9481-8D547E8222AA}"/>
                </a:ext>
              </a:extLst>
            </p:cNvPr>
            <p:cNvPicPr>
              <a:picLocks noChangeAspect="1"/>
            </p:cNvPicPr>
            <p:nvPr/>
          </p:nvPicPr>
          <p:blipFill>
            <a:blip r:embed="rId2"/>
            <a:stretch>
              <a:fillRect/>
            </a:stretch>
          </p:blipFill>
          <p:spPr>
            <a:xfrm>
              <a:off x="263029" y="1097571"/>
              <a:ext cx="7429782" cy="2900668"/>
            </a:xfrm>
            <a:prstGeom prst="rect">
              <a:avLst/>
            </a:prstGeom>
          </p:spPr>
        </p:pic>
        <p:pic>
          <p:nvPicPr>
            <p:cNvPr id="6" name="Picture 5">
              <a:extLst>
                <a:ext uri="{FF2B5EF4-FFF2-40B4-BE49-F238E27FC236}">
                  <a16:creationId xmlns:a16="http://schemas.microsoft.com/office/drawing/2014/main" xmlns="" id="{75D4ECE5-BC10-4780-88DF-FE07DB053968}"/>
                </a:ext>
              </a:extLst>
            </p:cNvPr>
            <p:cNvPicPr>
              <a:picLocks noChangeAspect="1"/>
            </p:cNvPicPr>
            <p:nvPr/>
          </p:nvPicPr>
          <p:blipFill>
            <a:blip r:embed="rId3"/>
            <a:stretch>
              <a:fillRect/>
            </a:stretch>
          </p:blipFill>
          <p:spPr>
            <a:xfrm>
              <a:off x="263029" y="3999869"/>
              <a:ext cx="7452000" cy="1006921"/>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3 : Critères d’éligibilité</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3DDED-B6E6-42BB-9FCD-488F825FD69F}" type="slidenum">
              <a:rPr kumimoji="0" lang="fr-FR" sz="800" b="0" i="0" u="none" strike="noStrike" kern="1200" cap="none" spc="0" normalizeH="0" baseline="0" noProof="0" smtClean="0">
                <a:ln>
                  <a:noFill/>
                </a:ln>
                <a:solidFill>
                  <a:srgbClr val="6CB643"/>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800" b="0" i="0" u="none" strike="noStrike" kern="1200" cap="none" spc="0" normalizeH="0" baseline="0" noProof="0" dirty="0">
              <a:ln>
                <a:noFill/>
              </a:ln>
              <a:solidFill>
                <a:srgbClr val="6CB643"/>
              </a:solidFill>
              <a:effectLst/>
              <a:uLnTx/>
              <a:uFillTx/>
              <a:latin typeface="Arial" charset="0"/>
              <a:cs typeface="Arial" charset="0"/>
            </a:endParaRPr>
          </a:p>
        </p:txBody>
      </p:sp>
      <p:sp>
        <p:nvSpPr>
          <p:cNvPr id="31" name="Rectangle 30">
            <a:extLst>
              <a:ext uri="{FF2B5EF4-FFF2-40B4-BE49-F238E27FC236}">
                <a16:creationId xmlns:a16="http://schemas.microsoft.com/office/drawing/2014/main" xmlns="" id="{1F0BAD33-F80E-4C75-9EC2-34F6352D7798}"/>
              </a:ext>
            </a:extLst>
          </p:cNvPr>
          <p:cNvSpPr/>
          <p:nvPr/>
        </p:nvSpPr>
        <p:spPr>
          <a:xfrm>
            <a:off x="7923088" y="1851908"/>
            <a:ext cx="4168340" cy="3501792"/>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
                <a:srgbClr val="92D050"/>
              </a:buClr>
              <a:buSzPct val="76000"/>
              <a:buFontTx/>
              <a:buNone/>
              <a:tabLst/>
              <a:defRPr/>
            </a:pPr>
            <a:endParaRPr kumimoji="0" lang="fr-FR" sz="1100" b="0" i="0" u="none" strike="noStrike" kern="1200" cap="none" spc="0" normalizeH="0" baseline="0" noProof="0" dirty="0">
              <a:ln>
                <a:noFill/>
              </a:ln>
              <a:solidFill>
                <a:srgbClr val="FFFFFF">
                  <a:lumMod val="50000"/>
                </a:srgbClr>
              </a:solidFill>
              <a:effectLst/>
              <a:uLnTx/>
              <a:uFillTx/>
              <a:latin typeface="Arial" charset="0"/>
              <a:ea typeface="+mn-ea"/>
              <a:cs typeface="+mn-cs"/>
            </a:endParaRPr>
          </a:p>
          <a:p>
            <a:pPr marL="0" marR="0" lvl="0" indent="0" defTabSz="914400" rtl="0" eaLnBrk="1" fontAlgn="base" latinLnBrk="0" hangingPunct="1">
              <a:lnSpc>
                <a:spcPct val="100000"/>
              </a:lnSpc>
              <a:spcBef>
                <a:spcPct val="0"/>
              </a:spcBef>
              <a:spcAft>
                <a:spcPct val="0"/>
              </a:spcAft>
              <a:buClr>
                <a:srgbClr val="92D050"/>
              </a:buClr>
              <a:buSzPct val="76000"/>
              <a:buFontTx/>
              <a:buNone/>
              <a:tabLst/>
              <a:defRPr/>
            </a:pPr>
            <a:r>
              <a:rPr kumimoji="0" lang="fr-FR" sz="110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rPr>
              <a:t>Vous devez répondre à deux questions : </a:t>
            </a:r>
          </a:p>
          <a:p>
            <a:pPr marL="0" marR="0" lvl="0" indent="0" defTabSz="914400" rtl="0" eaLnBrk="1" fontAlgn="base" latinLnBrk="0" hangingPunct="1">
              <a:lnSpc>
                <a:spcPct val="100000"/>
              </a:lnSpc>
              <a:spcBef>
                <a:spcPct val="0"/>
              </a:spcBef>
              <a:spcAft>
                <a:spcPct val="0"/>
              </a:spcAft>
              <a:buClr>
                <a:srgbClr val="92D050"/>
              </a:buClr>
              <a:buSzPct val="76000"/>
              <a:buFontTx/>
              <a:buNone/>
              <a:tabLst/>
              <a:defRPr/>
            </a:pPr>
            <a:endParaRPr kumimoji="0" lang="fr-FR" sz="110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R="0" lvl="0" defTabSz="914400" rtl="0" eaLnBrk="1" fontAlgn="base" latinLnBrk="0" hangingPunct="1">
              <a:lnSpc>
                <a:spcPct val="100000"/>
              </a:lnSpc>
              <a:spcBef>
                <a:spcPct val="0"/>
              </a:spcBef>
              <a:spcAft>
                <a:spcPct val="0"/>
              </a:spcAft>
              <a:buClr>
                <a:srgbClr val="9AAF71"/>
              </a:buClr>
              <a:buSzPct val="76000"/>
              <a:tabLst/>
              <a:defRPr/>
            </a:pPr>
            <a:r>
              <a:rPr kumimoji="0" lang="fr-FR" sz="110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rPr>
              <a:t>- Si le représentant est un EHPAD habilité à l’aide sociale à 50% ou plus de la capacité autorisée</a:t>
            </a:r>
          </a:p>
          <a:p>
            <a:pPr marR="0" lvl="0" defTabSz="914400" rtl="0" eaLnBrk="1" fontAlgn="base" latinLnBrk="0" hangingPunct="1">
              <a:lnSpc>
                <a:spcPct val="100000"/>
              </a:lnSpc>
              <a:spcBef>
                <a:spcPct val="0"/>
              </a:spcBef>
              <a:spcAft>
                <a:spcPct val="0"/>
              </a:spcAft>
              <a:buClr>
                <a:srgbClr val="9AAF71"/>
              </a:buClr>
              <a:buSzPct val="76000"/>
              <a:tabLst/>
              <a:defRPr/>
            </a:pPr>
            <a:r>
              <a:rPr kumimoji="0" lang="fr-FR" sz="110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rPr>
              <a:t>- Si les travaux et/ou achats ont démarré </a:t>
            </a: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lang="fr-FR" sz="1050" dirty="0">
              <a:solidFill>
                <a:schemeClr val="tx1">
                  <a:lumMod val="85000"/>
                  <a:lumOff val="15000"/>
                </a:schemeClr>
              </a:solidFill>
              <a:latin typeface="Arial" charset="0"/>
            </a:endParaRPr>
          </a:p>
          <a:p>
            <a:pPr marL="0" marR="0" lvl="0" indent="0" algn="just" defTabSz="914400" rtl="0" eaLnBrk="1" fontAlgn="base" latinLnBrk="0" hangingPunct="1">
              <a:lnSpc>
                <a:spcPct val="100000"/>
              </a:lnSpc>
              <a:spcBef>
                <a:spcPct val="0"/>
              </a:spcBef>
              <a:spcAft>
                <a:spcPct val="0"/>
              </a:spcAft>
              <a:buClr>
                <a:srgbClr val="9AAF71"/>
              </a:buClr>
              <a:buSzPct val="76000"/>
              <a:buFontTx/>
              <a:buNone/>
              <a:tabLst/>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algn="just" fontAlgn="base">
              <a:lnSpc>
                <a:spcPct val="150000"/>
              </a:lnSpc>
              <a:spcBef>
                <a:spcPct val="0"/>
              </a:spcBef>
              <a:spcAft>
                <a:spcPct val="0"/>
              </a:spcAft>
              <a:buClr>
                <a:srgbClr val="9AAF71"/>
              </a:buClr>
              <a:buSzPct val="76000"/>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algn="just" fontAlgn="base">
              <a:lnSpc>
                <a:spcPct val="150000"/>
              </a:lnSpc>
              <a:spcBef>
                <a:spcPct val="0"/>
              </a:spcBef>
              <a:spcAft>
                <a:spcPct val="0"/>
              </a:spcAft>
              <a:buClr>
                <a:srgbClr val="9AAF71"/>
              </a:buClr>
              <a:buSzPct val="76000"/>
              <a:defRPr/>
            </a:pPr>
            <a:endParaRPr lang="fr-FR" sz="1050" dirty="0">
              <a:solidFill>
                <a:schemeClr val="tx1">
                  <a:lumMod val="85000"/>
                  <a:lumOff val="15000"/>
                </a:schemeClr>
              </a:solidFill>
              <a:latin typeface="Arial" charset="0"/>
            </a:endParaRPr>
          </a:p>
          <a:p>
            <a:pPr algn="just" fontAlgn="base">
              <a:lnSpc>
                <a:spcPct val="150000"/>
              </a:lnSpc>
              <a:spcBef>
                <a:spcPct val="0"/>
              </a:spcBef>
              <a:spcAft>
                <a:spcPct val="0"/>
              </a:spcAft>
              <a:buClr>
                <a:srgbClr val="9AAF71"/>
              </a:buClr>
              <a:buSzPct val="76000"/>
              <a:defRPr/>
            </a:pPr>
            <a:endParaRPr kumimoji="0" lang="fr-FR" sz="1050" b="0" i="0" u="none" strike="noStrike" kern="1200" cap="none" spc="0" normalizeH="0" baseline="0" noProof="0" dirty="0">
              <a:ln>
                <a:noFill/>
              </a:ln>
              <a:solidFill>
                <a:schemeClr val="tx1">
                  <a:lumMod val="85000"/>
                  <a:lumOff val="15000"/>
                </a:schemeClr>
              </a:solidFill>
              <a:effectLst/>
              <a:uLnTx/>
              <a:uFillTx/>
              <a:latin typeface="Arial" charset="0"/>
              <a:ea typeface="+mn-ea"/>
              <a:cs typeface="+mn-cs"/>
            </a:endParaRPr>
          </a:p>
          <a:p>
            <a:pPr algn="just" fontAlgn="base">
              <a:lnSpc>
                <a:spcPct val="150000"/>
              </a:lnSpc>
              <a:spcBef>
                <a:spcPct val="0"/>
              </a:spcBef>
              <a:spcAft>
                <a:spcPct val="0"/>
              </a:spcAft>
              <a:buClr>
                <a:srgbClr val="9AAF71"/>
              </a:buClr>
              <a:buSzPct val="76000"/>
              <a:defRPr/>
            </a:pPr>
            <a:r>
              <a:rPr kumimoji="0" lang="fr-FR" sz="1050" b="0" i="0" u="none" strike="noStrike" kern="1200" cap="none" spc="0" normalizeH="0" baseline="0" noProof="0" dirty="0">
                <a:ln>
                  <a:noFill/>
                </a:ln>
                <a:solidFill>
                  <a:srgbClr val="FFFFFF">
                    <a:lumMod val="50000"/>
                  </a:srgbClr>
                </a:solidFill>
                <a:effectLst/>
                <a:uLnTx/>
                <a:uFillTx/>
                <a:latin typeface="Arial" charset="0"/>
                <a:ea typeface="+mn-ea"/>
                <a:cs typeface="+mn-cs"/>
              </a:rPr>
              <a:t> </a:t>
            </a:r>
          </a:p>
        </p:txBody>
      </p:sp>
      <p:sp>
        <p:nvSpPr>
          <p:cNvPr id="30" name="Rectangle: Rounded Corners 29">
            <a:extLst>
              <a:ext uri="{FF2B5EF4-FFF2-40B4-BE49-F238E27FC236}">
                <a16:creationId xmlns:a16="http://schemas.microsoft.com/office/drawing/2014/main" xmlns="" id="{91E8EEA7-3B0D-4022-9901-952D4CCE2B1E}"/>
              </a:ext>
            </a:extLst>
          </p:cNvPr>
          <p:cNvSpPr/>
          <p:nvPr/>
        </p:nvSpPr>
        <p:spPr>
          <a:xfrm>
            <a:off x="6524694" y="4581194"/>
            <a:ext cx="1016113" cy="40258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xmlns="" id="{7D7E110C-5FEF-4921-BEC6-99F98E3132BC}"/>
              </a:ext>
            </a:extLst>
          </p:cNvPr>
          <p:cNvSpPr/>
          <p:nvPr/>
        </p:nvSpPr>
        <p:spPr>
          <a:xfrm>
            <a:off x="3426594" y="4191243"/>
            <a:ext cx="821909" cy="24759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xmlns="" id="{71826494-98EF-46C1-9A10-A41BFFB47A07}"/>
              </a:ext>
            </a:extLst>
          </p:cNvPr>
          <p:cNvSpPr/>
          <p:nvPr/>
        </p:nvSpPr>
        <p:spPr>
          <a:xfrm>
            <a:off x="10961869" y="4870275"/>
            <a:ext cx="1847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xmlns="" id="{86FB3D80-2F49-4C96-A9AD-5267D07F83D7}"/>
              </a:ext>
            </a:extLst>
          </p:cNvPr>
          <p:cNvSpPr/>
          <p:nvPr/>
        </p:nvSpPr>
        <p:spPr>
          <a:xfrm>
            <a:off x="11002889" y="5115115"/>
            <a:ext cx="1847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49FADA23-AED3-4482-BFBB-5DC7BE93567A}"/>
              </a:ext>
            </a:extLst>
          </p:cNvPr>
          <p:cNvPicPr>
            <a:picLocks noChangeAspect="1"/>
          </p:cNvPicPr>
          <p:nvPr/>
        </p:nvPicPr>
        <p:blipFill>
          <a:blip r:embed="rId4"/>
          <a:stretch>
            <a:fillRect/>
          </a:stretch>
        </p:blipFill>
        <p:spPr>
          <a:xfrm>
            <a:off x="5180410" y="3806011"/>
            <a:ext cx="1995025" cy="632831"/>
          </a:xfrm>
          <a:prstGeom prst="rect">
            <a:avLst/>
          </a:prstGeom>
        </p:spPr>
      </p:pic>
      <p:sp>
        <p:nvSpPr>
          <p:cNvPr id="33" name="Rectangle: Rounded Corners 32">
            <a:extLst>
              <a:ext uri="{FF2B5EF4-FFF2-40B4-BE49-F238E27FC236}">
                <a16:creationId xmlns:a16="http://schemas.microsoft.com/office/drawing/2014/main" xmlns="" id="{78118EC5-2C89-4C1A-A7F8-8AD510D31D0C}"/>
              </a:ext>
            </a:extLst>
          </p:cNvPr>
          <p:cNvSpPr/>
          <p:nvPr/>
        </p:nvSpPr>
        <p:spPr>
          <a:xfrm>
            <a:off x="5016746" y="3648605"/>
            <a:ext cx="2267715" cy="904191"/>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xmlns="" id="{F64122B2-2B08-4BA3-AC01-723E0ED3A138}"/>
              </a:ext>
            </a:extLst>
          </p:cNvPr>
          <p:cNvSpPr txBox="1"/>
          <p:nvPr/>
        </p:nvSpPr>
        <p:spPr>
          <a:xfrm>
            <a:off x="8041255" y="3118832"/>
            <a:ext cx="3881812" cy="577081"/>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kumimoji="0" lang="fr-FR" sz="1050" b="0" i="0" u="none" strike="noStrike" kern="1200" cap="none" spc="0" normalizeH="0" baseline="0" noProof="0" dirty="0">
                <a:ln>
                  <a:noFill/>
                </a:ln>
                <a:solidFill>
                  <a:schemeClr val="tx1"/>
                </a:solidFill>
                <a:effectLst/>
                <a:uLnTx/>
                <a:uFillTx/>
                <a:latin typeface="Arial" charset="0"/>
                <a:ea typeface="+mn-ea"/>
                <a:cs typeface="+mn-cs"/>
              </a:rPr>
              <a:t>Si le message ci-contre apparait, votre projet n’est peut-être pas éligible; vérifiez les conditions d’accès en consultant </a:t>
            </a:r>
            <a:r>
              <a:rPr lang="fr-FR" sz="1050" dirty="0">
                <a:solidFill>
                  <a:schemeClr val="tx1"/>
                </a:solidFill>
              </a:rPr>
              <a:t>le « </a:t>
            </a:r>
            <a:r>
              <a:rPr lang="fr-FR" sz="1050" b="1" dirty="0">
                <a:solidFill>
                  <a:srgbClr val="6CB643"/>
                </a:solidFill>
                <a:cs typeface="Arial" charset="0"/>
              </a:rPr>
              <a:t>guide des aides </a:t>
            </a:r>
            <a:r>
              <a:rPr lang="fr-FR" sz="1050" dirty="0">
                <a:solidFill>
                  <a:schemeClr val="tx1"/>
                </a:solidFill>
              </a:rPr>
              <a:t>», ceci en cliquant sur le </a:t>
            </a:r>
            <a:r>
              <a:rPr lang="fr-FR" sz="1050" b="1" u="sng" dirty="0">
                <a:solidFill>
                  <a:srgbClr val="FF6600"/>
                </a:solidFill>
              </a:rPr>
              <a:t>lien</a:t>
            </a:r>
            <a:r>
              <a:rPr lang="fr-FR" sz="1050" dirty="0">
                <a:solidFill>
                  <a:schemeClr val="tx1"/>
                </a:solidFill>
              </a:rPr>
              <a:t> fourni </a:t>
            </a:r>
            <a:endParaRPr lang="fr-FR" sz="1050" dirty="0">
              <a:solidFill>
                <a:schemeClr val="tx1"/>
              </a:solidFill>
              <a:latin typeface="Calibri" panose="020F0502020204030204"/>
            </a:endParaRPr>
          </a:p>
        </p:txBody>
      </p:sp>
      <p:cxnSp>
        <p:nvCxnSpPr>
          <p:cNvPr id="49" name="Connecteur droit avec flèche 48">
            <a:extLst>
              <a:ext uri="{FF2B5EF4-FFF2-40B4-BE49-F238E27FC236}">
                <a16:creationId xmlns:a16="http://schemas.microsoft.com/office/drawing/2014/main" xmlns="" id="{6A74FA2F-5A3B-4310-8CC0-7AA7D09E4B39}"/>
              </a:ext>
            </a:extLst>
          </p:cNvPr>
          <p:cNvCxnSpPr>
            <a:cxnSpLocks/>
          </p:cNvCxnSpPr>
          <p:nvPr/>
        </p:nvCxnSpPr>
        <p:spPr>
          <a:xfrm flipH="1">
            <a:off x="7284463" y="3429000"/>
            <a:ext cx="638625" cy="377011"/>
          </a:xfrm>
          <a:prstGeom prst="straightConnector1">
            <a:avLst/>
          </a:prstGeom>
          <a:ln w="19050">
            <a:solidFill>
              <a:schemeClr val="accent3"/>
            </a:solidFill>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xmlns="" id="{B262BB9F-579F-4E61-A1C4-1A9483827580}"/>
              </a:ext>
            </a:extLst>
          </p:cNvPr>
          <p:cNvCxnSpPr>
            <a:cxnSpLocks/>
            <a:endCxn id="51" idx="3"/>
          </p:cNvCxnSpPr>
          <p:nvPr/>
        </p:nvCxnSpPr>
        <p:spPr>
          <a:xfrm flipH="1">
            <a:off x="4248503" y="3648605"/>
            <a:ext cx="6526177" cy="666438"/>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45FE50C6-0914-4754-9F44-2E983EAAD700}"/>
              </a:ext>
            </a:extLst>
          </p:cNvPr>
          <p:cNvCxnSpPr>
            <a:cxnSpLocks/>
          </p:cNvCxnSpPr>
          <p:nvPr/>
        </p:nvCxnSpPr>
        <p:spPr>
          <a:xfrm flipH="1">
            <a:off x="4917714" y="2544417"/>
            <a:ext cx="3005374" cy="78172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3072F8E4-7B7C-438B-AC8B-0B9825D90A4E}"/>
              </a:ext>
            </a:extLst>
          </p:cNvPr>
          <p:cNvSpPr/>
          <p:nvPr/>
        </p:nvSpPr>
        <p:spPr>
          <a:xfrm>
            <a:off x="460528" y="5738516"/>
            <a:ext cx="11301544" cy="568810"/>
          </a:xfrm>
          <a:prstGeom prst="rect">
            <a:avLst/>
          </a:prstGeom>
        </p:spPr>
        <p:txBody>
          <a:bodyPr wrap="square">
            <a:spAutoFit/>
          </a:bodyPr>
          <a:lstStyle/>
          <a:p>
            <a:pPr fontAlgn="base">
              <a:lnSpc>
                <a:spcPct val="150000"/>
              </a:lnSpc>
              <a:spcBef>
                <a:spcPct val="0"/>
              </a:spcBef>
              <a:spcAft>
                <a:spcPct val="0"/>
              </a:spcAft>
              <a:buClr>
                <a:srgbClr val="9AAF71"/>
              </a:buClr>
              <a:buSzPct val="76000"/>
              <a:defRPr/>
            </a:pPr>
            <a:r>
              <a:rPr lang="fr-FR" sz="1100" dirty="0">
                <a:solidFill>
                  <a:schemeClr val="tx1">
                    <a:lumMod val="85000"/>
                    <a:lumOff val="15000"/>
                  </a:schemeClr>
                </a:solidFill>
                <a:latin typeface="Arial" charset="0"/>
              </a:rPr>
              <a:t>Après avoir répondu aux questions, vous pouvez choisir de revenir à l’écran précédent en appuyant sur « </a:t>
            </a:r>
            <a:r>
              <a:rPr lang="fr-FR" sz="1100" b="1" dirty="0">
                <a:solidFill>
                  <a:schemeClr val="tx1">
                    <a:lumMod val="85000"/>
                    <a:lumOff val="15000"/>
                  </a:schemeClr>
                </a:solidFill>
                <a:latin typeface="Arial" charset="0"/>
              </a:rPr>
              <a:t>Précédent </a:t>
            </a:r>
            <a:r>
              <a:rPr lang="fr-FR" sz="1100" dirty="0">
                <a:solidFill>
                  <a:schemeClr val="tx1">
                    <a:lumMod val="85000"/>
                    <a:lumOff val="15000"/>
                  </a:schemeClr>
                </a:solidFill>
                <a:latin typeface="Arial" charset="0"/>
              </a:rPr>
              <a:t>» ou passer à l’étape suivante en appuyant sur « </a:t>
            </a:r>
            <a:r>
              <a:rPr lang="fr-FR" sz="1100" b="1" dirty="0">
                <a:solidFill>
                  <a:schemeClr val="tx1">
                    <a:lumMod val="85000"/>
                    <a:lumOff val="15000"/>
                  </a:schemeClr>
                </a:solidFill>
                <a:latin typeface="Arial" charset="0"/>
              </a:rPr>
              <a:t>Suivant </a:t>
            </a:r>
            <a:r>
              <a:rPr lang="fr-FR" sz="1100" dirty="0">
                <a:solidFill>
                  <a:schemeClr val="tx1">
                    <a:lumMod val="85000"/>
                    <a:lumOff val="15000"/>
                  </a:schemeClr>
                </a:solidFill>
                <a:latin typeface="Arial" charset="0"/>
              </a:rPr>
              <a:t>». Dans les deux cas de figure, la saisie est enregistrée.</a:t>
            </a:r>
          </a:p>
        </p:txBody>
      </p:sp>
      <p:sp>
        <p:nvSpPr>
          <p:cNvPr id="61" name="Rectangle: Rounded Corners 60">
            <a:extLst>
              <a:ext uri="{FF2B5EF4-FFF2-40B4-BE49-F238E27FC236}">
                <a16:creationId xmlns:a16="http://schemas.microsoft.com/office/drawing/2014/main" xmlns="" id="{1DF811B7-FE47-47D4-A140-AF5A7696C714}"/>
              </a:ext>
            </a:extLst>
          </p:cNvPr>
          <p:cNvSpPr/>
          <p:nvPr/>
        </p:nvSpPr>
        <p:spPr>
          <a:xfrm>
            <a:off x="537343" y="4550167"/>
            <a:ext cx="1016113" cy="40258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xmlns="" id="{575287F8-7CCA-4A1B-93E2-B43FE1938915}"/>
              </a:ext>
            </a:extLst>
          </p:cNvPr>
          <p:cNvSpPr/>
          <p:nvPr/>
        </p:nvSpPr>
        <p:spPr>
          <a:xfrm>
            <a:off x="897064" y="3292370"/>
            <a:ext cx="3911624" cy="71704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Straight Arrow Connector 61">
            <a:extLst>
              <a:ext uri="{FF2B5EF4-FFF2-40B4-BE49-F238E27FC236}">
                <a16:creationId xmlns:a16="http://schemas.microsoft.com/office/drawing/2014/main" xmlns="" id="{4010E2F4-F8FC-4381-AF7F-08B55C23E633}"/>
              </a:ext>
            </a:extLst>
          </p:cNvPr>
          <p:cNvCxnSpPr>
            <a:cxnSpLocks/>
          </p:cNvCxnSpPr>
          <p:nvPr/>
        </p:nvCxnSpPr>
        <p:spPr>
          <a:xfrm flipH="1" flipV="1">
            <a:off x="1553456" y="4791136"/>
            <a:ext cx="5813129" cy="1066326"/>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4" name="Espace réservé du pied de page 9">
            <a:extLst>
              <a:ext uri="{FF2B5EF4-FFF2-40B4-BE49-F238E27FC236}">
                <a16:creationId xmlns:a16="http://schemas.microsoft.com/office/drawing/2014/main" xmlns="" id="{662622B2-3250-4AFF-A339-FF2AFF435681}"/>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CNSA – DESMS | Guide utilisateur Espace Usagers</a:t>
            </a:r>
          </a:p>
        </p:txBody>
      </p:sp>
      <p:cxnSp>
        <p:nvCxnSpPr>
          <p:cNvPr id="35" name="Straight Arrow Connector 34">
            <a:extLst>
              <a:ext uri="{FF2B5EF4-FFF2-40B4-BE49-F238E27FC236}">
                <a16:creationId xmlns:a16="http://schemas.microsoft.com/office/drawing/2014/main" xmlns="" id="{EC1C387F-26C9-464F-B358-FFCF89E31973}"/>
              </a:ext>
            </a:extLst>
          </p:cNvPr>
          <p:cNvCxnSpPr>
            <a:cxnSpLocks/>
          </p:cNvCxnSpPr>
          <p:nvPr/>
        </p:nvCxnSpPr>
        <p:spPr>
          <a:xfrm flipH="1" flipV="1">
            <a:off x="7574644" y="4950705"/>
            <a:ext cx="3504034" cy="904191"/>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6" name="Date Placeholder 4">
            <a:extLst>
              <a:ext uri="{FF2B5EF4-FFF2-40B4-BE49-F238E27FC236}">
                <a16:creationId xmlns:a16="http://schemas.microsoft.com/office/drawing/2014/main" xmlns="" id="{5348126F-8F5A-46BE-A12A-D9B30C23DC6A}"/>
              </a:ext>
            </a:extLst>
          </p:cNvPr>
          <p:cNvSpPr txBox="1">
            <a:spLocks/>
          </p:cNvSpPr>
          <p:nvPr/>
        </p:nvSpPr>
        <p:spPr>
          <a:xfrm>
            <a:off x="263029" y="6465818"/>
            <a:ext cx="2133600" cy="216000"/>
          </a:xfrm>
          <a:prstGeom prst="rect">
            <a:avLst/>
          </a:prstGeom>
        </p:spPr>
        <p:txBody>
          <a:bodyPr vert="horz" lIns="91440" tIns="45720" rIns="91440" bIns="45720" rtlCol="0" anchor="ctr"/>
          <a:lstStyle>
            <a:defPPr>
              <a:defRPr lang="fr-FR"/>
            </a:defPPr>
            <a:lvl1pPr marL="0" algn="l" defTabSz="914400" rtl="0" eaLnBrk="1" latinLnBrk="0" hangingPunct="1">
              <a:defRPr lang="fr-FR" sz="800" kern="1200" baseline="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Juillet 2021</a:t>
            </a:r>
            <a:endParaRPr lang="fr-FR" dirty="0"/>
          </a:p>
        </p:txBody>
      </p:sp>
    </p:spTree>
    <p:extLst>
      <p:ext uri="{BB962C8B-B14F-4D97-AF65-F5344CB8AC3E}">
        <p14:creationId xmlns:p14="http://schemas.microsoft.com/office/powerpoint/2010/main" val="260909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9A65E88-1DBF-4E26-BE85-9C4FAB0E6BDE}"/>
              </a:ext>
            </a:extLst>
          </p:cNvPr>
          <p:cNvPicPr>
            <a:picLocks noChangeAspect="1"/>
          </p:cNvPicPr>
          <p:nvPr/>
        </p:nvPicPr>
        <p:blipFill>
          <a:blip r:embed="rId2"/>
          <a:stretch>
            <a:fillRect/>
          </a:stretch>
        </p:blipFill>
        <p:spPr>
          <a:xfrm>
            <a:off x="417857" y="1141812"/>
            <a:ext cx="7581191" cy="3987676"/>
          </a:xfrm>
          <a:prstGeom prst="rect">
            <a:avLst/>
          </a:prstGeom>
        </p:spPr>
      </p:pic>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4 « votre tiers » (Choix de famille)</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12</a:t>
            </a:fld>
            <a:endParaRPr lang="fr-FR" dirty="0"/>
          </a:p>
        </p:txBody>
      </p:sp>
      <p:sp>
        <p:nvSpPr>
          <p:cNvPr id="43" name="Rectangle 42">
            <a:extLst>
              <a:ext uri="{FF2B5EF4-FFF2-40B4-BE49-F238E27FC236}">
                <a16:creationId xmlns:a16="http://schemas.microsoft.com/office/drawing/2014/main" xmlns="" id="{EC4B760D-9F07-4C49-881C-4A8208513083}"/>
              </a:ext>
            </a:extLst>
          </p:cNvPr>
          <p:cNvSpPr/>
          <p:nvPr/>
        </p:nvSpPr>
        <p:spPr>
          <a:xfrm>
            <a:off x="5510108" y="5364788"/>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600" dirty="0">
              <a:solidFill>
                <a:srgbClr val="FF6600"/>
              </a:solidFill>
            </a:endParaRPr>
          </a:p>
        </p:txBody>
      </p:sp>
      <p:sp>
        <p:nvSpPr>
          <p:cNvPr id="51" name="Rectangle: Rounded Corners 50">
            <a:extLst>
              <a:ext uri="{FF2B5EF4-FFF2-40B4-BE49-F238E27FC236}">
                <a16:creationId xmlns:a16="http://schemas.microsoft.com/office/drawing/2014/main" xmlns="" id="{7D7E110C-5FEF-4921-BEC6-99F98E3132BC}"/>
              </a:ext>
            </a:extLst>
          </p:cNvPr>
          <p:cNvSpPr/>
          <p:nvPr/>
        </p:nvSpPr>
        <p:spPr>
          <a:xfrm>
            <a:off x="1670441" y="3647894"/>
            <a:ext cx="5907226" cy="35493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Rounded Corners 38">
            <a:extLst>
              <a:ext uri="{FF2B5EF4-FFF2-40B4-BE49-F238E27FC236}">
                <a16:creationId xmlns:a16="http://schemas.microsoft.com/office/drawing/2014/main" xmlns="" id="{0F395927-E3F1-4905-BE8E-77F218BD34F4}"/>
              </a:ext>
            </a:extLst>
          </p:cNvPr>
          <p:cNvSpPr/>
          <p:nvPr/>
        </p:nvSpPr>
        <p:spPr>
          <a:xfrm>
            <a:off x="2549876" y="4276931"/>
            <a:ext cx="2403123" cy="289446"/>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extBox 44">
            <a:extLst>
              <a:ext uri="{FF2B5EF4-FFF2-40B4-BE49-F238E27FC236}">
                <a16:creationId xmlns:a16="http://schemas.microsoft.com/office/drawing/2014/main" xmlns="" id="{2D39B604-70E2-4D36-8E28-76093D079343}"/>
              </a:ext>
            </a:extLst>
          </p:cNvPr>
          <p:cNvSpPr txBox="1"/>
          <p:nvPr/>
        </p:nvSpPr>
        <p:spPr>
          <a:xfrm>
            <a:off x="8386337" y="1805441"/>
            <a:ext cx="3559724" cy="1384995"/>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sz="1200" dirty="0">
                <a:solidFill>
                  <a:schemeClr val="tx1"/>
                </a:solidFill>
              </a:rPr>
              <a:t>Tous les établissements d'entreprises ou d'organismes publics situés sur le territoire français disposent d'un numéro SIRET qui permet à l'administration d'identifier un établissement. </a:t>
            </a:r>
          </a:p>
          <a:p>
            <a:r>
              <a:rPr lang="fr-FR" sz="1200" dirty="0">
                <a:solidFill>
                  <a:schemeClr val="tx1"/>
                </a:solidFill>
              </a:rPr>
              <a:t>Pour trouver un numéro SIRET, il suffit de chercher sur les sites </a:t>
            </a:r>
            <a:r>
              <a:rPr lang="fr-FR" sz="1200" b="1" dirty="0">
                <a:hlinkClick r:id="rId3"/>
              </a:rPr>
              <a:t>societe.com</a:t>
            </a:r>
            <a:r>
              <a:rPr lang="fr-FR" sz="1200" b="1" dirty="0"/>
              <a:t> </a:t>
            </a:r>
            <a:r>
              <a:rPr lang="fr-FR" sz="1200" dirty="0"/>
              <a:t>ou bien </a:t>
            </a:r>
            <a:r>
              <a:rPr lang="fr-FR" sz="1200" b="1" dirty="0">
                <a:hlinkClick r:id="rId4"/>
              </a:rPr>
              <a:t>infogreffe.fr</a:t>
            </a:r>
            <a:r>
              <a:rPr lang="fr-FR" sz="1200" dirty="0"/>
              <a:t>.</a:t>
            </a:r>
          </a:p>
        </p:txBody>
      </p:sp>
      <p:sp>
        <p:nvSpPr>
          <p:cNvPr id="63" name="Rectangle: Rounded Corners 62">
            <a:extLst>
              <a:ext uri="{FF2B5EF4-FFF2-40B4-BE49-F238E27FC236}">
                <a16:creationId xmlns:a16="http://schemas.microsoft.com/office/drawing/2014/main" xmlns="" id="{CF7B8E85-1B79-4510-B248-238659EAD4FE}"/>
              </a:ext>
            </a:extLst>
          </p:cNvPr>
          <p:cNvSpPr/>
          <p:nvPr/>
        </p:nvSpPr>
        <p:spPr>
          <a:xfrm>
            <a:off x="5919545" y="4692707"/>
            <a:ext cx="935887" cy="402584"/>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Rounded Corners 63">
            <a:extLst>
              <a:ext uri="{FF2B5EF4-FFF2-40B4-BE49-F238E27FC236}">
                <a16:creationId xmlns:a16="http://schemas.microsoft.com/office/drawing/2014/main" xmlns="" id="{5CF811CC-4D16-4C99-891F-B8A2CCA1820E}"/>
              </a:ext>
            </a:extLst>
          </p:cNvPr>
          <p:cNvSpPr/>
          <p:nvPr/>
        </p:nvSpPr>
        <p:spPr>
          <a:xfrm>
            <a:off x="7013765" y="4692707"/>
            <a:ext cx="702321" cy="42011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TextBox 72">
            <a:extLst>
              <a:ext uri="{FF2B5EF4-FFF2-40B4-BE49-F238E27FC236}">
                <a16:creationId xmlns:a16="http://schemas.microsoft.com/office/drawing/2014/main" xmlns="" id="{D3FE51C3-7344-43A4-83C6-ED4F97AFAB97}"/>
              </a:ext>
            </a:extLst>
          </p:cNvPr>
          <p:cNvSpPr txBox="1"/>
          <p:nvPr/>
        </p:nvSpPr>
        <p:spPr>
          <a:xfrm>
            <a:off x="8386336" y="3321200"/>
            <a:ext cx="3559724" cy="1200329"/>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sz="1200" dirty="0">
                <a:solidFill>
                  <a:schemeClr val="tx1"/>
                </a:solidFill>
              </a:rPr>
              <a:t>Le bouton « </a:t>
            </a:r>
            <a:r>
              <a:rPr lang="fr-FR" sz="1200" b="1" dirty="0">
                <a:solidFill>
                  <a:schemeClr val="tx1"/>
                </a:solidFill>
              </a:rPr>
              <a:t>Enregistrer</a:t>
            </a:r>
            <a:r>
              <a:rPr lang="fr-FR" sz="1200" dirty="0">
                <a:solidFill>
                  <a:schemeClr val="tx1"/>
                </a:solidFill>
              </a:rPr>
              <a:t> » permet de sauvegarder la saisie et de rester sur le même écran. Cela peut être utile en cas de besoin de quitter la page pour récupérer des informations dont l’utilisateur ne dispose pas pour y revenir ultérieurement.</a:t>
            </a:r>
          </a:p>
        </p:txBody>
      </p:sp>
      <p:cxnSp>
        <p:nvCxnSpPr>
          <p:cNvPr id="47" name="Connecteur droit avec flèche 46">
            <a:extLst>
              <a:ext uri="{FF2B5EF4-FFF2-40B4-BE49-F238E27FC236}">
                <a16:creationId xmlns:a16="http://schemas.microsoft.com/office/drawing/2014/main" xmlns="" id="{B16A4B96-9D45-4613-B18C-6DC4746891BB}"/>
              </a:ext>
            </a:extLst>
          </p:cNvPr>
          <p:cNvCxnSpPr>
            <a:cxnSpLocks/>
          </p:cNvCxnSpPr>
          <p:nvPr/>
        </p:nvCxnSpPr>
        <p:spPr>
          <a:xfrm flipV="1">
            <a:off x="445261" y="3945835"/>
            <a:ext cx="1225180" cy="1257021"/>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F7B4B82C-178E-4529-93D1-8A170BF6B285}"/>
              </a:ext>
            </a:extLst>
          </p:cNvPr>
          <p:cNvSpPr/>
          <p:nvPr/>
        </p:nvSpPr>
        <p:spPr>
          <a:xfrm>
            <a:off x="193113" y="5107627"/>
            <a:ext cx="7162002" cy="369332"/>
          </a:xfrm>
          <a:prstGeom prst="rect">
            <a:avLst/>
          </a:prstGeom>
        </p:spPr>
        <p:txBody>
          <a:bodyPr wrap="square">
            <a:spAutoFit/>
          </a:bodyPr>
          <a:lstStyle/>
          <a:p>
            <a:r>
              <a:rPr lang="fr-FR" dirty="0"/>
              <a:t>  Utilisez le menu déroulant afin de choisir le type de structure </a:t>
            </a:r>
          </a:p>
        </p:txBody>
      </p:sp>
      <p:sp>
        <p:nvSpPr>
          <p:cNvPr id="11" name="Rectangle 10">
            <a:extLst>
              <a:ext uri="{FF2B5EF4-FFF2-40B4-BE49-F238E27FC236}">
                <a16:creationId xmlns:a16="http://schemas.microsoft.com/office/drawing/2014/main" xmlns="" id="{FD351F73-DBD3-4EA7-A73D-2F8C2ECD672D}"/>
              </a:ext>
            </a:extLst>
          </p:cNvPr>
          <p:cNvSpPr/>
          <p:nvPr/>
        </p:nvSpPr>
        <p:spPr>
          <a:xfrm>
            <a:off x="191788" y="5648637"/>
            <a:ext cx="12238094" cy="646331"/>
          </a:xfrm>
          <a:prstGeom prst="rect">
            <a:avLst/>
          </a:prstGeom>
        </p:spPr>
        <p:txBody>
          <a:bodyPr wrap="none">
            <a:spAutoFit/>
          </a:bodyPr>
          <a:lstStyle/>
          <a:p>
            <a:r>
              <a:rPr lang="fr-FR" dirty="0"/>
              <a:t>  Appuyez sur « </a:t>
            </a:r>
            <a:r>
              <a:rPr lang="fr-FR" b="1" dirty="0"/>
              <a:t>Suivant </a:t>
            </a:r>
            <a:r>
              <a:rPr lang="fr-FR" dirty="0"/>
              <a:t>»  pour sauvegarder et poursuivre la saisie ou « </a:t>
            </a:r>
            <a:r>
              <a:rPr lang="fr-FR" b="1" dirty="0"/>
              <a:t>Enregistrer </a:t>
            </a:r>
            <a:r>
              <a:rPr lang="fr-FR" dirty="0"/>
              <a:t>» </a:t>
            </a:r>
            <a:r>
              <a:rPr lang="fr-FR" dirty="0">
                <a:latin typeface="Arial" charset="0"/>
              </a:rPr>
              <a:t>pour reprendre plus tard la demande </a:t>
            </a:r>
          </a:p>
          <a:p>
            <a:r>
              <a:rPr lang="fr-FR" dirty="0">
                <a:solidFill>
                  <a:srgbClr val="92D050"/>
                </a:solidFill>
              </a:rPr>
              <a:t> </a:t>
            </a:r>
          </a:p>
        </p:txBody>
      </p:sp>
      <p:cxnSp>
        <p:nvCxnSpPr>
          <p:cNvPr id="41" name="Connecteur droit avec flèche 46">
            <a:extLst>
              <a:ext uri="{FF2B5EF4-FFF2-40B4-BE49-F238E27FC236}">
                <a16:creationId xmlns:a16="http://schemas.microsoft.com/office/drawing/2014/main" xmlns="" id="{DEE05FF5-4D39-4674-908A-5C996DD1D28B}"/>
              </a:ext>
            </a:extLst>
          </p:cNvPr>
          <p:cNvCxnSpPr>
            <a:cxnSpLocks/>
          </p:cNvCxnSpPr>
          <p:nvPr/>
        </p:nvCxnSpPr>
        <p:spPr>
          <a:xfrm flipV="1">
            <a:off x="2645125" y="5186594"/>
            <a:ext cx="4785009" cy="587846"/>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6">
            <a:extLst>
              <a:ext uri="{FF2B5EF4-FFF2-40B4-BE49-F238E27FC236}">
                <a16:creationId xmlns:a16="http://schemas.microsoft.com/office/drawing/2014/main" xmlns="" id="{5FCB81E6-0CF0-4F7A-A661-BC7EAAAAEAE2}"/>
              </a:ext>
            </a:extLst>
          </p:cNvPr>
          <p:cNvCxnSpPr>
            <a:cxnSpLocks/>
          </p:cNvCxnSpPr>
          <p:nvPr/>
        </p:nvCxnSpPr>
        <p:spPr>
          <a:xfrm flipH="1" flipV="1">
            <a:off x="6468533" y="5169924"/>
            <a:ext cx="1204479" cy="604518"/>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6">
            <a:extLst>
              <a:ext uri="{FF2B5EF4-FFF2-40B4-BE49-F238E27FC236}">
                <a16:creationId xmlns:a16="http://schemas.microsoft.com/office/drawing/2014/main" xmlns="" id="{C6F07B17-858D-4366-99E9-AE1E48530FDE}"/>
              </a:ext>
            </a:extLst>
          </p:cNvPr>
          <p:cNvCxnSpPr>
            <a:cxnSpLocks/>
            <a:stCxn id="45" idx="1"/>
          </p:cNvCxnSpPr>
          <p:nvPr/>
        </p:nvCxnSpPr>
        <p:spPr>
          <a:xfrm flipH="1">
            <a:off x="5020735" y="2497939"/>
            <a:ext cx="3365602" cy="176232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CAD8B6F9-F4F0-4547-8252-BCE2F6696DD8}"/>
              </a:ext>
            </a:extLst>
          </p:cNvPr>
          <p:cNvSpPr txBox="1"/>
          <p:nvPr/>
        </p:nvSpPr>
        <p:spPr>
          <a:xfrm>
            <a:off x="110977" y="5202856"/>
            <a:ext cx="221256" cy="184666"/>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000" b="1" i="0" u="none" strike="noStrike" kern="1200" cap="none" spc="0" normalizeH="0" baseline="0" noProof="0" dirty="0">
              <a:ln>
                <a:noFill/>
              </a:ln>
              <a:solidFill>
                <a:srgbClr val="FF6600"/>
              </a:solidFill>
              <a:effectLst/>
              <a:uLnTx/>
              <a:uFillTx/>
              <a:latin typeface="Arial" charset="0"/>
            </a:endParaRPr>
          </a:p>
        </p:txBody>
      </p:sp>
      <p:sp>
        <p:nvSpPr>
          <p:cNvPr id="77" name="Rectangle 76">
            <a:extLst>
              <a:ext uri="{FF2B5EF4-FFF2-40B4-BE49-F238E27FC236}">
                <a16:creationId xmlns:a16="http://schemas.microsoft.com/office/drawing/2014/main" xmlns="" id="{A6C2D2BA-F468-469B-9844-F2CAD043AA41}"/>
              </a:ext>
            </a:extLst>
          </p:cNvPr>
          <p:cNvSpPr/>
          <p:nvPr/>
        </p:nvSpPr>
        <p:spPr>
          <a:xfrm>
            <a:off x="38702" y="5717508"/>
            <a:ext cx="365806" cy="276999"/>
          </a:xfrm>
          <a:prstGeom prst="rect">
            <a:avLst/>
          </a:prstGeom>
        </p:spPr>
        <p:txBody>
          <a:bodyPr wrap="none">
            <a:spAutoFit/>
          </a:bodyPr>
          <a:lstStyle/>
          <a:p>
            <a:r>
              <a:rPr lang="fr-FR" sz="1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200" dirty="0">
              <a:solidFill>
                <a:srgbClr val="FF6600"/>
              </a:solidFill>
            </a:endParaRPr>
          </a:p>
        </p:txBody>
      </p:sp>
      <p:sp>
        <p:nvSpPr>
          <p:cNvPr id="78" name="TextBox 77">
            <a:extLst>
              <a:ext uri="{FF2B5EF4-FFF2-40B4-BE49-F238E27FC236}">
                <a16:creationId xmlns:a16="http://schemas.microsoft.com/office/drawing/2014/main" xmlns="" id="{DF5C36B8-9BE4-4E87-B3C7-8F2975BEC5CB}"/>
              </a:ext>
            </a:extLst>
          </p:cNvPr>
          <p:cNvSpPr txBox="1"/>
          <p:nvPr/>
        </p:nvSpPr>
        <p:spPr>
          <a:xfrm>
            <a:off x="947223" y="4276931"/>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24" name="Espace réservé du pied de page 9">
            <a:extLst>
              <a:ext uri="{FF2B5EF4-FFF2-40B4-BE49-F238E27FC236}">
                <a16:creationId xmlns:a16="http://schemas.microsoft.com/office/drawing/2014/main" xmlns="" id="{C09548E8-C834-4DE7-B566-EE3A03D6C983}"/>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cxnSp>
        <p:nvCxnSpPr>
          <p:cNvPr id="33" name="Connecteur droit avec flèche 46">
            <a:extLst>
              <a:ext uri="{FF2B5EF4-FFF2-40B4-BE49-F238E27FC236}">
                <a16:creationId xmlns:a16="http://schemas.microsoft.com/office/drawing/2014/main" xmlns="" id="{6290A3B1-A839-47F7-AA43-E8A938F1877C}"/>
              </a:ext>
            </a:extLst>
          </p:cNvPr>
          <p:cNvCxnSpPr>
            <a:cxnSpLocks/>
            <a:stCxn id="73" idx="1"/>
          </p:cNvCxnSpPr>
          <p:nvPr/>
        </p:nvCxnSpPr>
        <p:spPr>
          <a:xfrm flipH="1">
            <a:off x="6762686" y="3921365"/>
            <a:ext cx="1623650" cy="624574"/>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5" name="Date Placeholder 4">
            <a:extLst>
              <a:ext uri="{FF2B5EF4-FFF2-40B4-BE49-F238E27FC236}">
                <a16:creationId xmlns:a16="http://schemas.microsoft.com/office/drawing/2014/main" xmlns="" id="{90FB4B88-6F4F-4F38-BDEF-2AA29A17FEB2}"/>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183407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0D815A9C-27B2-4FD1-9F3E-6E44E315E44A}"/>
              </a:ext>
            </a:extLst>
          </p:cNvPr>
          <p:cNvGrpSpPr/>
          <p:nvPr/>
        </p:nvGrpSpPr>
        <p:grpSpPr>
          <a:xfrm>
            <a:off x="192507" y="1034074"/>
            <a:ext cx="6987505" cy="5973527"/>
            <a:chOff x="192507" y="1402374"/>
            <a:chExt cx="6987505" cy="5973527"/>
          </a:xfrm>
        </p:grpSpPr>
        <p:pic>
          <p:nvPicPr>
            <p:cNvPr id="11" name="Picture 10">
              <a:extLst>
                <a:ext uri="{FF2B5EF4-FFF2-40B4-BE49-F238E27FC236}">
                  <a16:creationId xmlns:a16="http://schemas.microsoft.com/office/drawing/2014/main" xmlns="" id="{FFC5E82C-F17D-4165-ADE2-56EECDBACA66}"/>
                </a:ext>
              </a:extLst>
            </p:cNvPr>
            <p:cNvPicPr>
              <a:picLocks noChangeAspect="1"/>
            </p:cNvPicPr>
            <p:nvPr/>
          </p:nvPicPr>
          <p:blipFill>
            <a:blip r:embed="rId2"/>
            <a:stretch>
              <a:fillRect/>
            </a:stretch>
          </p:blipFill>
          <p:spPr>
            <a:xfrm>
              <a:off x="192507" y="1402374"/>
              <a:ext cx="6987505" cy="3131696"/>
            </a:xfrm>
            <a:prstGeom prst="rect">
              <a:avLst/>
            </a:prstGeom>
          </p:spPr>
        </p:pic>
        <p:pic>
          <p:nvPicPr>
            <p:cNvPr id="12" name="Picture 11">
              <a:extLst>
                <a:ext uri="{FF2B5EF4-FFF2-40B4-BE49-F238E27FC236}">
                  <a16:creationId xmlns:a16="http://schemas.microsoft.com/office/drawing/2014/main" xmlns="" id="{9B24B0CF-7D01-41FA-9A91-938017B14C90}"/>
                </a:ext>
              </a:extLst>
            </p:cNvPr>
            <p:cNvPicPr>
              <a:picLocks noChangeAspect="1"/>
            </p:cNvPicPr>
            <p:nvPr/>
          </p:nvPicPr>
          <p:blipFill>
            <a:blip r:embed="rId3"/>
            <a:stretch>
              <a:fillRect/>
            </a:stretch>
          </p:blipFill>
          <p:spPr>
            <a:xfrm>
              <a:off x="192507" y="4531722"/>
              <a:ext cx="6987505" cy="2844179"/>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4 « votre tiers » (Identification)</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13</a:t>
            </a:fld>
            <a:endParaRPr lang="fr-FR" dirty="0"/>
          </a:p>
        </p:txBody>
      </p:sp>
      <p:sp>
        <p:nvSpPr>
          <p:cNvPr id="52" name="Rectangle 51">
            <a:extLst>
              <a:ext uri="{FF2B5EF4-FFF2-40B4-BE49-F238E27FC236}">
                <a16:creationId xmlns:a16="http://schemas.microsoft.com/office/drawing/2014/main" xmlns="" id="{2902B422-FFB1-4B8D-8DEB-509C0ECC739A}"/>
              </a:ext>
            </a:extLst>
          </p:cNvPr>
          <p:cNvSpPr/>
          <p:nvPr/>
        </p:nvSpPr>
        <p:spPr>
          <a:xfrm>
            <a:off x="3835864" y="4175043"/>
            <a:ext cx="1489485" cy="1640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xmlns="" id="{E01B1DA6-8409-4A23-8804-677B554AA90B}"/>
              </a:ext>
            </a:extLst>
          </p:cNvPr>
          <p:cNvSpPr/>
          <p:nvPr/>
        </p:nvSpPr>
        <p:spPr>
          <a:xfrm>
            <a:off x="3835865" y="4409504"/>
            <a:ext cx="1432095" cy="1640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xmlns="" id="{CF7B8E85-1B79-4510-B248-238659EAD4FE}"/>
              </a:ext>
            </a:extLst>
          </p:cNvPr>
          <p:cNvSpPr/>
          <p:nvPr/>
        </p:nvSpPr>
        <p:spPr>
          <a:xfrm>
            <a:off x="2588840" y="5843479"/>
            <a:ext cx="3308876" cy="254039"/>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Rounded Corners 33">
            <a:extLst>
              <a:ext uri="{FF2B5EF4-FFF2-40B4-BE49-F238E27FC236}">
                <a16:creationId xmlns:a16="http://schemas.microsoft.com/office/drawing/2014/main" xmlns="" id="{81965422-3E32-4BBB-B278-00A163A5FAAB}"/>
              </a:ext>
            </a:extLst>
          </p:cNvPr>
          <p:cNvSpPr/>
          <p:nvPr/>
        </p:nvSpPr>
        <p:spPr>
          <a:xfrm>
            <a:off x="4899259" y="6639815"/>
            <a:ext cx="1326473" cy="326908"/>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Rounded Corners 79">
            <a:extLst>
              <a:ext uri="{FF2B5EF4-FFF2-40B4-BE49-F238E27FC236}">
                <a16:creationId xmlns:a16="http://schemas.microsoft.com/office/drawing/2014/main" xmlns="" id="{AF5513A4-0D54-43E7-A815-398AAFFD766E}"/>
              </a:ext>
            </a:extLst>
          </p:cNvPr>
          <p:cNvSpPr/>
          <p:nvPr/>
        </p:nvSpPr>
        <p:spPr>
          <a:xfrm>
            <a:off x="1328285" y="2711783"/>
            <a:ext cx="4897447" cy="211009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xmlns="" id="{5D100E74-BEB1-434D-A5EF-BB420F3C531C}"/>
              </a:ext>
            </a:extLst>
          </p:cNvPr>
          <p:cNvSpPr/>
          <p:nvPr/>
        </p:nvSpPr>
        <p:spPr>
          <a:xfrm>
            <a:off x="7928114" y="2038920"/>
            <a:ext cx="3488267" cy="938719"/>
          </a:xfrm>
          <a:prstGeom prst="rect">
            <a:avLst/>
          </a:prstGeom>
          <a:solidFill>
            <a:schemeClr val="bg1"/>
          </a:solidFill>
          <a:ln>
            <a:solidFill>
              <a:srgbClr val="FF6600"/>
            </a:solidFill>
          </a:ln>
        </p:spPr>
        <p:txBody>
          <a:bodyPr wrap="square">
            <a:spAutoFit/>
          </a:bodyPr>
          <a:lstStyle/>
          <a:p>
            <a:pPr algn="just" fontAlgn="base">
              <a:spcBef>
                <a:spcPct val="0"/>
              </a:spcBef>
              <a:spcAft>
                <a:spcPct val="0"/>
              </a:spcAft>
              <a:buClr>
                <a:srgbClr val="92D050"/>
              </a:buClr>
              <a:buSzPct val="76000"/>
              <a:defRPr/>
            </a:pPr>
            <a:r>
              <a:rPr lang="fr-FR" sz="1100" dirty="0">
                <a:solidFill>
                  <a:schemeClr val="tx1">
                    <a:lumMod val="85000"/>
                    <a:lumOff val="15000"/>
                  </a:schemeClr>
                </a:solidFill>
                <a:latin typeface="Arial" charset="0"/>
              </a:rPr>
              <a:t>Les sections « </a:t>
            </a:r>
            <a:r>
              <a:rPr lang="fr-FR" sz="1100" b="1" dirty="0">
                <a:solidFill>
                  <a:schemeClr val="tx1">
                    <a:lumMod val="85000"/>
                    <a:lumOff val="15000"/>
                  </a:schemeClr>
                </a:solidFill>
                <a:latin typeface="Arial" charset="0"/>
              </a:rPr>
              <a:t>Généralités</a:t>
            </a:r>
            <a:r>
              <a:rPr lang="fr-FR" sz="1100" dirty="0">
                <a:solidFill>
                  <a:schemeClr val="tx1">
                    <a:lumMod val="85000"/>
                    <a:lumOff val="15000"/>
                  </a:schemeClr>
                </a:solidFill>
                <a:latin typeface="Arial" charset="0"/>
              </a:rPr>
              <a:t> » et « </a:t>
            </a:r>
            <a:r>
              <a:rPr lang="fr-FR" sz="1100" b="1" dirty="0">
                <a:solidFill>
                  <a:schemeClr val="tx1">
                    <a:lumMod val="85000"/>
                    <a:lumOff val="15000"/>
                  </a:schemeClr>
                </a:solidFill>
                <a:latin typeface="Arial" charset="0"/>
              </a:rPr>
              <a:t>Mes informations personnelles </a:t>
            </a:r>
            <a:r>
              <a:rPr lang="fr-FR" sz="1100" dirty="0">
                <a:solidFill>
                  <a:schemeClr val="tx1">
                    <a:lumMod val="85000"/>
                    <a:lumOff val="15000"/>
                  </a:schemeClr>
                </a:solidFill>
                <a:latin typeface="Arial" charset="0"/>
              </a:rPr>
              <a:t>»</a:t>
            </a:r>
            <a:r>
              <a:rPr lang="fr-FR" sz="1100" b="1"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100" dirty="0">
                <a:solidFill>
                  <a:schemeClr val="tx1">
                    <a:lumMod val="85000"/>
                    <a:lumOff val="15000"/>
                  </a:schemeClr>
                </a:solidFill>
                <a:latin typeface="Arial" charset="0"/>
              </a:rPr>
              <a:t>rappellent les informations saisies à l’écran précédent et permettent à l’utilisateur de compléter avec des coordonnées telles que « téléphone, portable, etc. »</a:t>
            </a:r>
          </a:p>
        </p:txBody>
      </p:sp>
      <p:cxnSp>
        <p:nvCxnSpPr>
          <p:cNvPr id="44" name="Connecteur droit avec flèche 46">
            <a:extLst>
              <a:ext uri="{FF2B5EF4-FFF2-40B4-BE49-F238E27FC236}">
                <a16:creationId xmlns:a16="http://schemas.microsoft.com/office/drawing/2014/main" xmlns="" id="{D93F43E0-9BC8-481B-AC47-C3158A562B38}"/>
              </a:ext>
            </a:extLst>
          </p:cNvPr>
          <p:cNvCxnSpPr>
            <a:cxnSpLocks/>
            <a:stCxn id="42" idx="1"/>
          </p:cNvCxnSpPr>
          <p:nvPr/>
        </p:nvCxnSpPr>
        <p:spPr>
          <a:xfrm flipH="1">
            <a:off x="6352674" y="2508280"/>
            <a:ext cx="1575440" cy="1185310"/>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D5C67C2F-42E1-4BDC-ADEA-F794C47F9DED}"/>
              </a:ext>
            </a:extLst>
          </p:cNvPr>
          <p:cNvSpPr/>
          <p:nvPr/>
        </p:nvSpPr>
        <p:spPr>
          <a:xfrm>
            <a:off x="7919256" y="3359849"/>
            <a:ext cx="3505982" cy="769441"/>
          </a:xfrm>
          <a:prstGeom prst="rect">
            <a:avLst/>
          </a:prstGeom>
          <a:solidFill>
            <a:schemeClr val="bg1"/>
          </a:solidFill>
          <a:ln>
            <a:solidFill>
              <a:srgbClr val="FF6600"/>
            </a:solidFill>
          </a:ln>
        </p:spPr>
        <p:txBody>
          <a:bodyPr wrap="square">
            <a:spAutoFit/>
          </a:bodyPr>
          <a:lstStyle/>
          <a:p>
            <a:pPr algn="just" fontAlgn="base">
              <a:spcBef>
                <a:spcPct val="0"/>
              </a:spcBef>
              <a:spcAft>
                <a:spcPct val="0"/>
              </a:spcAft>
              <a:buClr>
                <a:srgbClr val="92D050"/>
              </a:buClr>
              <a:buSzPct val="76000"/>
              <a:defRPr/>
            </a:pPr>
            <a:r>
              <a:rPr lang="fr-FR" sz="1100" dirty="0">
                <a:solidFill>
                  <a:schemeClr val="tx1">
                    <a:lumMod val="85000"/>
                    <a:lumOff val="15000"/>
                  </a:schemeClr>
                </a:solidFill>
                <a:latin typeface="Arial" charset="0"/>
              </a:rPr>
              <a:t>Complétez la section « </a:t>
            </a:r>
            <a:r>
              <a:rPr lang="fr-FR" sz="1100" b="1" dirty="0">
                <a:solidFill>
                  <a:schemeClr val="tx1">
                    <a:lumMod val="85000"/>
                    <a:lumOff val="15000"/>
                  </a:schemeClr>
                </a:solidFill>
                <a:latin typeface="Arial" charset="0"/>
              </a:rPr>
              <a:t>Le tiers que je représente</a:t>
            </a:r>
            <a:r>
              <a:rPr lang="fr-FR" sz="1100" dirty="0">
                <a:solidFill>
                  <a:schemeClr val="tx1">
                    <a:lumMod val="85000"/>
                    <a:lumOff val="15000"/>
                  </a:schemeClr>
                </a:solidFill>
                <a:latin typeface="Arial" charset="0"/>
              </a:rPr>
              <a:t> » avec les champs à remplir. Parmi les champs obligatoires : La « </a:t>
            </a:r>
            <a:r>
              <a:rPr lang="fr-FR" sz="1100" b="1" dirty="0">
                <a:solidFill>
                  <a:schemeClr val="tx1">
                    <a:lumMod val="85000"/>
                    <a:lumOff val="15000"/>
                  </a:schemeClr>
                </a:solidFill>
                <a:latin typeface="Arial" charset="0"/>
              </a:rPr>
              <a:t>raison sociale </a:t>
            </a:r>
            <a:r>
              <a:rPr lang="fr-FR" sz="1100" dirty="0">
                <a:solidFill>
                  <a:schemeClr val="tx1">
                    <a:lumMod val="85000"/>
                    <a:lumOff val="15000"/>
                  </a:schemeClr>
                </a:solidFill>
                <a:latin typeface="Arial" charset="0"/>
              </a:rPr>
              <a:t>» qui correspond au nom complet de l’organisme</a:t>
            </a:r>
          </a:p>
        </p:txBody>
      </p:sp>
      <p:cxnSp>
        <p:nvCxnSpPr>
          <p:cNvPr id="58" name="Connecteur droit avec flèche 46">
            <a:extLst>
              <a:ext uri="{FF2B5EF4-FFF2-40B4-BE49-F238E27FC236}">
                <a16:creationId xmlns:a16="http://schemas.microsoft.com/office/drawing/2014/main" xmlns="" id="{8B004751-718F-42F4-BA6F-46770A686CAD}"/>
              </a:ext>
            </a:extLst>
          </p:cNvPr>
          <p:cNvCxnSpPr>
            <a:cxnSpLocks/>
            <a:stCxn id="54" idx="1"/>
          </p:cNvCxnSpPr>
          <p:nvPr/>
        </p:nvCxnSpPr>
        <p:spPr>
          <a:xfrm flipH="1">
            <a:off x="6302096" y="3744570"/>
            <a:ext cx="1617160" cy="1450532"/>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xmlns="" id="{952CA77F-1876-4FCA-B96D-6B9ACE12A74F}"/>
              </a:ext>
            </a:extLst>
          </p:cNvPr>
          <p:cNvSpPr/>
          <p:nvPr/>
        </p:nvSpPr>
        <p:spPr>
          <a:xfrm>
            <a:off x="1328285" y="4929880"/>
            <a:ext cx="4913489" cy="138363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TextBox 56">
            <a:extLst>
              <a:ext uri="{FF2B5EF4-FFF2-40B4-BE49-F238E27FC236}">
                <a16:creationId xmlns:a16="http://schemas.microsoft.com/office/drawing/2014/main" xmlns="" id="{ED76BB40-8A9C-47D1-9704-A4A1AA501D37}"/>
              </a:ext>
            </a:extLst>
          </p:cNvPr>
          <p:cNvSpPr txBox="1"/>
          <p:nvPr/>
        </p:nvSpPr>
        <p:spPr>
          <a:xfrm>
            <a:off x="7934601" y="4393962"/>
            <a:ext cx="3505982" cy="707886"/>
          </a:xfrm>
          <a:prstGeom prst="rect">
            <a:avLst/>
          </a:prstGeom>
          <a:solidFill>
            <a:schemeClr val="accent3">
              <a:lumMod val="20000"/>
              <a:lumOff val="80000"/>
            </a:schemeClr>
          </a:solidFill>
          <a:ln w="19050">
            <a:noFill/>
          </a:ln>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pPr algn="just"/>
            <a:r>
              <a:rPr lang="fr-FR" dirty="0"/>
              <a:t>Selon les types de tiers, l’utilisateur peut être demandé de renseigner le NAF (Nomenclature d’Activité Française).</a:t>
            </a:r>
          </a:p>
          <a:p>
            <a:pPr algn="just"/>
            <a:r>
              <a:rPr lang="fr-FR" dirty="0"/>
              <a:t>Pour trouver un NAF, il suffit de chercher sur ce </a:t>
            </a:r>
            <a:r>
              <a:rPr lang="fr-FR" b="1" dirty="0">
                <a:hlinkClick r:id="rId4"/>
              </a:rPr>
              <a:t>lien (NAF)</a:t>
            </a:r>
            <a:r>
              <a:rPr lang="fr-FR" dirty="0"/>
              <a:t>.</a:t>
            </a:r>
          </a:p>
        </p:txBody>
      </p:sp>
      <p:cxnSp>
        <p:nvCxnSpPr>
          <p:cNvPr id="65" name="Connecteur droit avec flèche 46">
            <a:extLst>
              <a:ext uri="{FF2B5EF4-FFF2-40B4-BE49-F238E27FC236}">
                <a16:creationId xmlns:a16="http://schemas.microsoft.com/office/drawing/2014/main" xmlns="" id="{79CD6AA6-9FE9-4623-B1EB-5C79B64D6EB9}"/>
              </a:ext>
            </a:extLst>
          </p:cNvPr>
          <p:cNvCxnSpPr>
            <a:cxnSpLocks/>
            <a:stCxn id="57" idx="1"/>
          </p:cNvCxnSpPr>
          <p:nvPr/>
        </p:nvCxnSpPr>
        <p:spPr>
          <a:xfrm flipH="1">
            <a:off x="5973383" y="4747905"/>
            <a:ext cx="1961218" cy="1108366"/>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xmlns="" id="{04637C66-7FDF-4851-93F1-27A24F4A4898}"/>
              </a:ext>
            </a:extLst>
          </p:cNvPr>
          <p:cNvSpPr/>
          <p:nvPr/>
        </p:nvSpPr>
        <p:spPr>
          <a:xfrm>
            <a:off x="8517058" y="5328077"/>
            <a:ext cx="2310379" cy="769441"/>
          </a:xfrm>
          <a:prstGeom prst="rect">
            <a:avLst/>
          </a:prstGeom>
          <a:solidFill>
            <a:schemeClr val="bg1"/>
          </a:solidFill>
          <a:ln>
            <a:solidFill>
              <a:srgbClr val="FF6600"/>
            </a:solidFill>
          </a:ln>
        </p:spPr>
        <p:txBody>
          <a:bodyPr wrap="square">
            <a:spAutoFit/>
          </a:bodyPr>
          <a:lstStyle/>
          <a:p>
            <a:pPr algn="just"/>
            <a:r>
              <a:rPr lang="fr-FR" sz="1100" dirty="0">
                <a:solidFill>
                  <a:schemeClr val="tx1">
                    <a:lumMod val="85000"/>
                    <a:lumOff val="15000"/>
                  </a:schemeClr>
                </a:solidFill>
                <a:latin typeface="Arial" charset="0"/>
                <a:ea typeface="Arial Unicode MS" panose="020B0604020202020204" pitchFamily="34" charset="-128"/>
                <a:cs typeface="Arial Unicode MS" panose="020B0604020202020204" pitchFamily="34" charset="-128"/>
              </a:rPr>
              <a:t>A</a:t>
            </a:r>
            <a:r>
              <a:rPr lang="fr-FR" sz="1100" dirty="0">
                <a:solidFill>
                  <a:schemeClr val="tx1">
                    <a:lumMod val="85000"/>
                    <a:lumOff val="15000"/>
                  </a:schemeClr>
                </a:solidFill>
                <a:latin typeface="Arial" charset="0"/>
              </a:rPr>
              <a:t>ppuyez sur « </a:t>
            </a:r>
            <a:r>
              <a:rPr lang="fr-FR" sz="1100" b="1" dirty="0">
                <a:solidFill>
                  <a:schemeClr val="tx1">
                    <a:lumMod val="85000"/>
                    <a:lumOff val="15000"/>
                  </a:schemeClr>
                </a:solidFill>
                <a:latin typeface="Arial" charset="0"/>
              </a:rPr>
              <a:t>Suivant </a:t>
            </a:r>
            <a:r>
              <a:rPr lang="fr-FR" sz="1100" dirty="0">
                <a:solidFill>
                  <a:schemeClr val="tx1">
                    <a:lumMod val="85000"/>
                    <a:lumOff val="15000"/>
                  </a:schemeClr>
                </a:solidFill>
                <a:latin typeface="Arial" charset="0"/>
              </a:rPr>
              <a:t>» pour poursuivre la demande ou « </a:t>
            </a:r>
            <a:r>
              <a:rPr lang="fr-FR" sz="1100" b="1" dirty="0">
                <a:solidFill>
                  <a:schemeClr val="tx1">
                    <a:lumMod val="85000"/>
                    <a:lumOff val="15000"/>
                  </a:schemeClr>
                </a:solidFill>
                <a:latin typeface="Arial" charset="0"/>
              </a:rPr>
              <a:t>Enregistrer </a:t>
            </a:r>
            <a:r>
              <a:rPr lang="fr-FR" sz="1100" dirty="0">
                <a:solidFill>
                  <a:schemeClr val="tx1">
                    <a:lumMod val="85000"/>
                    <a:lumOff val="15000"/>
                  </a:schemeClr>
                </a:solidFill>
                <a:latin typeface="Arial" charset="0"/>
              </a:rPr>
              <a:t>» pour y revenir plus tard</a:t>
            </a:r>
          </a:p>
        </p:txBody>
      </p:sp>
      <p:cxnSp>
        <p:nvCxnSpPr>
          <p:cNvPr id="67" name="Connecteur droit avec flèche 46">
            <a:extLst>
              <a:ext uri="{FF2B5EF4-FFF2-40B4-BE49-F238E27FC236}">
                <a16:creationId xmlns:a16="http://schemas.microsoft.com/office/drawing/2014/main" xmlns="" id="{BD233076-FFA6-4C1A-AF08-765FFE697975}"/>
              </a:ext>
            </a:extLst>
          </p:cNvPr>
          <p:cNvCxnSpPr>
            <a:cxnSpLocks/>
          </p:cNvCxnSpPr>
          <p:nvPr/>
        </p:nvCxnSpPr>
        <p:spPr>
          <a:xfrm flipH="1">
            <a:off x="6352674" y="5742916"/>
            <a:ext cx="2156060" cy="1078856"/>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9492822D-78D3-4110-98B0-D0A187F0DB16}"/>
              </a:ext>
            </a:extLst>
          </p:cNvPr>
          <p:cNvSpPr/>
          <p:nvPr/>
        </p:nvSpPr>
        <p:spPr>
          <a:xfrm>
            <a:off x="4105402" y="9389311"/>
            <a:ext cx="689721" cy="326571"/>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Date Placeholder 4">
            <a:extLst>
              <a:ext uri="{FF2B5EF4-FFF2-40B4-BE49-F238E27FC236}">
                <a16:creationId xmlns:a16="http://schemas.microsoft.com/office/drawing/2014/main" xmlns="" id="{B8FB4241-A58F-43AA-AA59-C13B46FF689D}"/>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62839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8A8273-8A2B-4A81-9FB3-A51B6563D6F3}"/>
              </a:ext>
            </a:extLst>
          </p:cNvPr>
          <p:cNvPicPr>
            <a:picLocks noChangeAspect="1"/>
          </p:cNvPicPr>
          <p:nvPr/>
        </p:nvPicPr>
        <p:blipFill>
          <a:blip r:embed="rId2"/>
          <a:stretch>
            <a:fillRect/>
          </a:stretch>
        </p:blipFill>
        <p:spPr>
          <a:xfrm>
            <a:off x="1615377" y="948934"/>
            <a:ext cx="6552326" cy="4581258"/>
          </a:xfrm>
          <a:prstGeom prst="rect">
            <a:avLst/>
          </a:prstGeom>
        </p:spPr>
      </p:pic>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a:xfrm>
            <a:off x="766763" y="296863"/>
            <a:ext cx="10658475" cy="583834"/>
          </a:xfrm>
        </p:spPr>
        <p:txBody>
          <a:bodyPr/>
          <a:lstStyle/>
          <a:p>
            <a:r>
              <a:rPr lang="fr-FR" dirty="0"/>
              <a:t>Les étapes du dépôt – Étape 4 « votre tiers » (Adresse du demandeur)</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14</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1058515" y="5869560"/>
            <a:ext cx="4353077" cy="307777"/>
          </a:xfrm>
          <a:prstGeom prst="rect">
            <a:avLst/>
          </a:prstGeom>
        </p:spPr>
        <p:txBody>
          <a:bodyPr wrap="square">
            <a:spAutoFit/>
          </a:bodyPr>
          <a:lstStyle/>
          <a:p>
            <a:pPr lvl="0" algn="just" fontAlgn="base">
              <a:spcBef>
                <a:spcPct val="0"/>
              </a:spcBef>
              <a:spcAft>
                <a:spcPct val="0"/>
              </a:spcAft>
              <a:buClr>
                <a:srgbClr val="92D050"/>
              </a:buClr>
              <a:buSzPct val="76000"/>
              <a:defRPr/>
            </a:pPr>
            <a:r>
              <a:rPr lang="fr-FR" sz="1400" dirty="0">
                <a:solidFill>
                  <a:schemeClr val="tx1">
                    <a:lumMod val="75000"/>
                    <a:lumOff val="25000"/>
                  </a:schemeClr>
                </a:solidFill>
                <a:latin typeface="Arial" charset="0"/>
              </a:rPr>
              <a:t>Saisissez les données relatives à l’ « </a:t>
            </a:r>
            <a:r>
              <a:rPr lang="fr-FR" sz="1400" b="1" dirty="0">
                <a:solidFill>
                  <a:schemeClr val="tx1">
                    <a:lumMod val="75000"/>
                    <a:lumOff val="25000"/>
                  </a:schemeClr>
                </a:solidFill>
                <a:latin typeface="Arial" charset="0"/>
              </a:rPr>
              <a:t>adresse </a:t>
            </a:r>
            <a:r>
              <a:rPr lang="fr-FR" sz="1400" dirty="0">
                <a:solidFill>
                  <a:schemeClr val="tx1">
                    <a:lumMod val="75000"/>
                    <a:lumOff val="25000"/>
                  </a:schemeClr>
                </a:solidFill>
                <a:latin typeface="Arial" charset="0"/>
              </a:rPr>
              <a:t>»</a:t>
            </a:r>
          </a:p>
        </p:txBody>
      </p:sp>
      <p:sp>
        <p:nvSpPr>
          <p:cNvPr id="27" name="TextBox 26">
            <a:extLst>
              <a:ext uri="{FF2B5EF4-FFF2-40B4-BE49-F238E27FC236}">
                <a16:creationId xmlns:a16="http://schemas.microsoft.com/office/drawing/2014/main" xmlns="" id="{3FA600FE-B68C-4A85-92CD-5FE1948C503B}"/>
              </a:ext>
            </a:extLst>
          </p:cNvPr>
          <p:cNvSpPr txBox="1"/>
          <p:nvPr/>
        </p:nvSpPr>
        <p:spPr>
          <a:xfrm>
            <a:off x="2193680" y="4559049"/>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43" name="Rectangle 42">
            <a:extLst>
              <a:ext uri="{FF2B5EF4-FFF2-40B4-BE49-F238E27FC236}">
                <a16:creationId xmlns:a16="http://schemas.microsoft.com/office/drawing/2014/main" xmlns="" id="{EC4B760D-9F07-4C49-881C-4A8208513083}"/>
              </a:ext>
            </a:extLst>
          </p:cNvPr>
          <p:cNvSpPr/>
          <p:nvPr/>
        </p:nvSpPr>
        <p:spPr>
          <a:xfrm>
            <a:off x="737451" y="6157541"/>
            <a:ext cx="365806" cy="276999"/>
          </a:xfrm>
          <a:prstGeom prst="rect">
            <a:avLst/>
          </a:prstGeom>
        </p:spPr>
        <p:txBody>
          <a:bodyPr wrap="none">
            <a:spAutoFit/>
          </a:bodyPr>
          <a:lstStyle/>
          <a:p>
            <a:r>
              <a:rPr lang="fr-FR" sz="1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200" dirty="0">
              <a:solidFill>
                <a:srgbClr val="FF6600"/>
              </a:solidFill>
            </a:endParaRPr>
          </a:p>
        </p:txBody>
      </p:sp>
      <p:sp>
        <p:nvSpPr>
          <p:cNvPr id="51" name="Rectangle: Rounded Corners 50">
            <a:extLst>
              <a:ext uri="{FF2B5EF4-FFF2-40B4-BE49-F238E27FC236}">
                <a16:creationId xmlns:a16="http://schemas.microsoft.com/office/drawing/2014/main" xmlns="" id="{7D7E110C-5FEF-4921-BEC6-99F98E3132BC}"/>
              </a:ext>
            </a:extLst>
          </p:cNvPr>
          <p:cNvSpPr/>
          <p:nvPr/>
        </p:nvSpPr>
        <p:spPr>
          <a:xfrm>
            <a:off x="3442425" y="3531318"/>
            <a:ext cx="4681297" cy="124388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Rounded Corners 43">
            <a:extLst>
              <a:ext uri="{FF2B5EF4-FFF2-40B4-BE49-F238E27FC236}">
                <a16:creationId xmlns:a16="http://schemas.microsoft.com/office/drawing/2014/main" xmlns="" id="{0F491388-A51B-431B-94B3-73CA405C5753}"/>
              </a:ext>
            </a:extLst>
          </p:cNvPr>
          <p:cNvSpPr/>
          <p:nvPr/>
        </p:nvSpPr>
        <p:spPr>
          <a:xfrm>
            <a:off x="6468533" y="5134166"/>
            <a:ext cx="1655189" cy="34446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Rounded Corners 62">
            <a:extLst>
              <a:ext uri="{FF2B5EF4-FFF2-40B4-BE49-F238E27FC236}">
                <a16:creationId xmlns:a16="http://schemas.microsoft.com/office/drawing/2014/main" xmlns="" id="{CF7B8E85-1B79-4510-B248-238659EAD4FE}"/>
              </a:ext>
            </a:extLst>
          </p:cNvPr>
          <p:cNvSpPr/>
          <p:nvPr/>
        </p:nvSpPr>
        <p:spPr>
          <a:xfrm>
            <a:off x="3087701" y="4818491"/>
            <a:ext cx="5080001" cy="219657"/>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extBox 32">
            <a:extLst>
              <a:ext uri="{FF2B5EF4-FFF2-40B4-BE49-F238E27FC236}">
                <a16:creationId xmlns:a16="http://schemas.microsoft.com/office/drawing/2014/main" xmlns="" id="{CCBA4A75-80D8-4ACE-9BC9-D901163E4736}"/>
              </a:ext>
            </a:extLst>
          </p:cNvPr>
          <p:cNvSpPr txBox="1"/>
          <p:nvPr/>
        </p:nvSpPr>
        <p:spPr>
          <a:xfrm>
            <a:off x="8896512" y="4590914"/>
            <a:ext cx="3068912" cy="415498"/>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dirty="0"/>
              <a:t>Saisie en auto-complétude disponible pour le champ « </a:t>
            </a:r>
            <a:r>
              <a:rPr lang="fr-FR" b="1" dirty="0"/>
              <a:t>Code postal / Ville</a:t>
            </a:r>
            <a:r>
              <a:rPr lang="fr-FR" dirty="0"/>
              <a:t> »</a:t>
            </a:r>
          </a:p>
        </p:txBody>
      </p:sp>
      <p:cxnSp>
        <p:nvCxnSpPr>
          <p:cNvPr id="34" name="Connecteur droit avec flèche 46">
            <a:extLst>
              <a:ext uri="{FF2B5EF4-FFF2-40B4-BE49-F238E27FC236}">
                <a16:creationId xmlns:a16="http://schemas.microsoft.com/office/drawing/2014/main" xmlns="" id="{EBF398B8-DF57-45C0-A4EE-4CC99C974C74}"/>
              </a:ext>
            </a:extLst>
          </p:cNvPr>
          <p:cNvCxnSpPr>
            <a:cxnSpLocks/>
          </p:cNvCxnSpPr>
          <p:nvPr/>
        </p:nvCxnSpPr>
        <p:spPr>
          <a:xfrm flipV="1">
            <a:off x="1279771" y="3802450"/>
            <a:ext cx="2162653" cy="2067110"/>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46">
            <a:extLst>
              <a:ext uri="{FF2B5EF4-FFF2-40B4-BE49-F238E27FC236}">
                <a16:creationId xmlns:a16="http://schemas.microsoft.com/office/drawing/2014/main" xmlns="" id="{C10ADBF3-1A6A-4FFB-9429-792256295CE1}"/>
              </a:ext>
            </a:extLst>
          </p:cNvPr>
          <p:cNvCxnSpPr>
            <a:cxnSpLocks/>
            <a:endCxn id="63" idx="3"/>
          </p:cNvCxnSpPr>
          <p:nvPr/>
        </p:nvCxnSpPr>
        <p:spPr>
          <a:xfrm flipH="1">
            <a:off x="8167702" y="4807685"/>
            <a:ext cx="593876" cy="120635"/>
          </a:xfrm>
          <a:prstGeom prst="straightConnector1">
            <a:avLst/>
          </a:prstGeom>
          <a:ln w="127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150B68E6-79B3-4B04-961D-D69E4C255D9C}"/>
              </a:ext>
            </a:extLst>
          </p:cNvPr>
          <p:cNvSpPr/>
          <p:nvPr/>
        </p:nvSpPr>
        <p:spPr>
          <a:xfrm>
            <a:off x="1076271" y="6140692"/>
            <a:ext cx="8220129" cy="307777"/>
          </a:xfrm>
          <a:prstGeom prst="rect">
            <a:avLst/>
          </a:prstGeom>
        </p:spPr>
        <p:txBody>
          <a:bodyPr wrap="square">
            <a:spAutoFit/>
          </a:bodyPr>
          <a:lstStyle/>
          <a:p>
            <a:pPr algn="just"/>
            <a:r>
              <a:rPr lang="fr-FR" sz="1400" dirty="0">
                <a:solidFill>
                  <a:schemeClr val="tx1">
                    <a:lumMod val="85000"/>
                    <a:lumOff val="15000"/>
                  </a:schemeClr>
                </a:solidFill>
                <a:latin typeface="Arial" charset="0"/>
                <a:ea typeface="Arial Unicode MS" panose="020B0604020202020204" pitchFamily="34" charset="-128"/>
                <a:cs typeface="Arial Unicode MS" panose="020B0604020202020204" pitchFamily="34" charset="-128"/>
              </a:rPr>
              <a:t>A</a:t>
            </a:r>
            <a:r>
              <a:rPr lang="fr-FR" sz="1400" dirty="0">
                <a:solidFill>
                  <a:schemeClr val="tx1">
                    <a:lumMod val="85000"/>
                    <a:lumOff val="15000"/>
                  </a:schemeClr>
                </a:solidFill>
                <a:latin typeface="Arial" charset="0"/>
              </a:rPr>
              <a:t>ppuyez sur « </a:t>
            </a:r>
            <a:r>
              <a:rPr lang="fr-FR" sz="1400" b="1" dirty="0">
                <a:solidFill>
                  <a:schemeClr val="tx1">
                    <a:lumMod val="85000"/>
                    <a:lumOff val="15000"/>
                  </a:schemeClr>
                </a:solidFill>
                <a:latin typeface="Arial" charset="0"/>
              </a:rPr>
              <a:t>Suivant </a:t>
            </a:r>
            <a:r>
              <a:rPr lang="fr-FR" sz="1400" dirty="0">
                <a:solidFill>
                  <a:schemeClr val="tx1">
                    <a:lumMod val="85000"/>
                    <a:lumOff val="15000"/>
                  </a:schemeClr>
                </a:solidFill>
                <a:latin typeface="Arial" charset="0"/>
              </a:rPr>
              <a:t>» pour poursuivre la demande ou « </a:t>
            </a:r>
            <a:r>
              <a:rPr lang="fr-FR" sz="1400" b="1" dirty="0">
                <a:solidFill>
                  <a:schemeClr val="tx1">
                    <a:lumMod val="85000"/>
                    <a:lumOff val="15000"/>
                  </a:schemeClr>
                </a:solidFill>
                <a:latin typeface="Arial" charset="0"/>
              </a:rPr>
              <a:t>Enregistrer </a:t>
            </a:r>
            <a:r>
              <a:rPr lang="fr-FR" sz="1400" dirty="0">
                <a:solidFill>
                  <a:schemeClr val="tx1">
                    <a:lumMod val="85000"/>
                    <a:lumOff val="15000"/>
                  </a:schemeClr>
                </a:solidFill>
                <a:latin typeface="Arial" charset="0"/>
              </a:rPr>
              <a:t>» pour y revenir plus tard</a:t>
            </a:r>
          </a:p>
        </p:txBody>
      </p:sp>
      <p:sp>
        <p:nvSpPr>
          <p:cNvPr id="46" name="TextBox 45">
            <a:extLst>
              <a:ext uri="{FF2B5EF4-FFF2-40B4-BE49-F238E27FC236}">
                <a16:creationId xmlns:a16="http://schemas.microsoft.com/office/drawing/2014/main" xmlns="" id="{E51CE3AE-5BAD-414E-BFA2-C7A6E4607BEE}"/>
              </a:ext>
            </a:extLst>
          </p:cNvPr>
          <p:cNvSpPr txBox="1"/>
          <p:nvPr/>
        </p:nvSpPr>
        <p:spPr>
          <a:xfrm>
            <a:off x="801776" y="5921218"/>
            <a:ext cx="221256" cy="184666"/>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000" b="1" i="0" u="none" strike="noStrike" kern="1200" cap="none" spc="0" normalizeH="0" baseline="0" noProof="0" dirty="0">
              <a:ln>
                <a:noFill/>
              </a:ln>
              <a:solidFill>
                <a:srgbClr val="FF6600"/>
              </a:solidFill>
              <a:effectLst/>
              <a:uLnTx/>
              <a:uFillTx/>
              <a:latin typeface="Arial" charset="0"/>
            </a:endParaRPr>
          </a:p>
        </p:txBody>
      </p:sp>
      <p:sp>
        <p:nvSpPr>
          <p:cNvPr id="50" name="Rectangle 49">
            <a:extLst>
              <a:ext uri="{FF2B5EF4-FFF2-40B4-BE49-F238E27FC236}">
                <a16:creationId xmlns:a16="http://schemas.microsoft.com/office/drawing/2014/main" xmlns="" id="{803CA8BD-AAB4-4930-93D5-9E4A5019F1AF}"/>
              </a:ext>
            </a:extLst>
          </p:cNvPr>
          <p:cNvSpPr/>
          <p:nvPr/>
        </p:nvSpPr>
        <p:spPr>
          <a:xfrm>
            <a:off x="5784711" y="5626210"/>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600" dirty="0">
              <a:solidFill>
                <a:srgbClr val="FF6600"/>
              </a:solidFill>
            </a:endParaRPr>
          </a:p>
        </p:txBody>
      </p:sp>
      <p:cxnSp>
        <p:nvCxnSpPr>
          <p:cNvPr id="52" name="Connecteur droit avec flèche 46">
            <a:extLst>
              <a:ext uri="{FF2B5EF4-FFF2-40B4-BE49-F238E27FC236}">
                <a16:creationId xmlns:a16="http://schemas.microsoft.com/office/drawing/2014/main" xmlns="" id="{F2EFF17C-706E-447A-BF6C-AB95ACCD6A18}"/>
              </a:ext>
            </a:extLst>
          </p:cNvPr>
          <p:cNvCxnSpPr>
            <a:cxnSpLocks/>
          </p:cNvCxnSpPr>
          <p:nvPr/>
        </p:nvCxnSpPr>
        <p:spPr>
          <a:xfrm flipV="1">
            <a:off x="5832735" y="5626210"/>
            <a:ext cx="579642" cy="555516"/>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5" name="Espace réservé du pied de page 9">
            <a:extLst>
              <a:ext uri="{FF2B5EF4-FFF2-40B4-BE49-F238E27FC236}">
                <a16:creationId xmlns:a16="http://schemas.microsoft.com/office/drawing/2014/main" xmlns="" id="{F7C27F19-CE35-4199-AA8E-65AF6349A27C}"/>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0" name="Date Placeholder 4">
            <a:extLst>
              <a:ext uri="{FF2B5EF4-FFF2-40B4-BE49-F238E27FC236}">
                <a16:creationId xmlns:a16="http://schemas.microsoft.com/office/drawing/2014/main" xmlns="" id="{2E2AA4F2-D1D7-42B4-9EEF-16F27F435009}"/>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423186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4">
            <a:extLst>
              <a:ext uri="{FF2B5EF4-FFF2-40B4-BE49-F238E27FC236}">
                <a16:creationId xmlns:a16="http://schemas.microsoft.com/office/drawing/2014/main" xmlns="" id="{70F6093E-7FBD-4A9E-9A65-B851222F6790}"/>
              </a:ext>
            </a:extLst>
          </p:cNvPr>
          <p:cNvSpPr txBox="1">
            <a:spLocks/>
          </p:cNvSpPr>
          <p:nvPr/>
        </p:nvSpPr>
        <p:spPr>
          <a:xfrm>
            <a:off x="263029" y="6465818"/>
            <a:ext cx="2133600" cy="216000"/>
          </a:xfrm>
          <a:prstGeom prst="rect">
            <a:avLst/>
          </a:prstGeom>
        </p:spPr>
        <p:txBody>
          <a:bodyPr vert="horz" lIns="91440" tIns="45720" rIns="91440" bIns="45720" rtlCol="0" anchor="ctr"/>
          <a:lstStyle>
            <a:defPPr>
              <a:defRPr lang="fr-FR"/>
            </a:defPPr>
            <a:lvl1pPr marL="0" algn="l" defTabSz="914400" rtl="0" eaLnBrk="1" latinLnBrk="0" hangingPunct="1">
              <a:defRPr lang="fr-FR" sz="800" kern="1200" baseline="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Janvier 2021</a:t>
            </a:r>
          </a:p>
        </p:txBody>
      </p:sp>
      <p:grpSp>
        <p:nvGrpSpPr>
          <p:cNvPr id="10" name="Group 9">
            <a:extLst>
              <a:ext uri="{FF2B5EF4-FFF2-40B4-BE49-F238E27FC236}">
                <a16:creationId xmlns:a16="http://schemas.microsoft.com/office/drawing/2014/main" xmlns="" id="{B281E719-3D93-4452-8B0E-8567DA042377}"/>
              </a:ext>
            </a:extLst>
          </p:cNvPr>
          <p:cNvGrpSpPr/>
          <p:nvPr/>
        </p:nvGrpSpPr>
        <p:grpSpPr>
          <a:xfrm>
            <a:off x="181635" y="1072922"/>
            <a:ext cx="7137826" cy="6568043"/>
            <a:chOff x="449992" y="1072922"/>
            <a:chExt cx="7137826" cy="6568043"/>
          </a:xfrm>
        </p:grpSpPr>
        <p:pic>
          <p:nvPicPr>
            <p:cNvPr id="8" name="Picture 7">
              <a:extLst>
                <a:ext uri="{FF2B5EF4-FFF2-40B4-BE49-F238E27FC236}">
                  <a16:creationId xmlns:a16="http://schemas.microsoft.com/office/drawing/2014/main" xmlns="" id="{9B625118-7D8C-48B7-9E24-B88BFA772FE0}"/>
                </a:ext>
              </a:extLst>
            </p:cNvPr>
            <p:cNvPicPr>
              <a:picLocks noChangeAspect="1"/>
            </p:cNvPicPr>
            <p:nvPr/>
          </p:nvPicPr>
          <p:blipFill rotWithShape="1">
            <a:blip r:embed="rId2"/>
            <a:srcRect l="12632" r="13060" b="3581"/>
            <a:stretch/>
          </p:blipFill>
          <p:spPr>
            <a:xfrm>
              <a:off x="449993" y="1072922"/>
              <a:ext cx="7137825" cy="4187756"/>
            </a:xfrm>
            <a:prstGeom prst="rect">
              <a:avLst/>
            </a:prstGeom>
          </p:spPr>
        </p:pic>
        <p:pic>
          <p:nvPicPr>
            <p:cNvPr id="9" name="Picture 8">
              <a:extLst>
                <a:ext uri="{FF2B5EF4-FFF2-40B4-BE49-F238E27FC236}">
                  <a16:creationId xmlns:a16="http://schemas.microsoft.com/office/drawing/2014/main" xmlns="" id="{268979F9-A521-4452-B1FD-E131A9EC7684}"/>
                </a:ext>
              </a:extLst>
            </p:cNvPr>
            <p:cNvPicPr>
              <a:picLocks noChangeAspect="1"/>
            </p:cNvPicPr>
            <p:nvPr/>
          </p:nvPicPr>
          <p:blipFill rotWithShape="1">
            <a:blip r:embed="rId3"/>
            <a:srcRect l="12632" r="13060"/>
            <a:stretch/>
          </p:blipFill>
          <p:spPr>
            <a:xfrm>
              <a:off x="449992" y="5228186"/>
              <a:ext cx="7137825" cy="2412779"/>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4 « votre tiers » (Représentant légal)</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15</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848132" y="4669266"/>
            <a:ext cx="3721957" cy="900246"/>
          </a:xfrm>
          <a:prstGeom prst="rect">
            <a:avLst/>
          </a:prstGeom>
        </p:spPr>
        <p:txBody>
          <a:bodyPr wrap="square">
            <a:spAutoFit/>
          </a:bodyPr>
          <a:lstStyle/>
          <a:p>
            <a:pPr algn="just" fontAlgn="base">
              <a:spcBef>
                <a:spcPct val="0"/>
              </a:spcBef>
              <a:spcAft>
                <a:spcPct val="0"/>
              </a:spcAft>
              <a:buClr>
                <a:srgbClr val="92D050"/>
              </a:buClr>
              <a:buSzPct val="76000"/>
              <a:defRPr/>
            </a:pPr>
            <a:endParaRPr lang="fr-FR" sz="1050" b="1" dirty="0">
              <a:solidFill>
                <a:srgbClr val="FF6600"/>
              </a:solidFill>
              <a:latin typeface="Arial" charset="0"/>
              <a:ea typeface="Arial Unicode MS" panose="020B0604020202020204" pitchFamily="34" charset="-128"/>
            </a:endParaRPr>
          </a:p>
          <a:p>
            <a:pPr algn="just" fontAlgn="base">
              <a:spcBef>
                <a:spcPct val="0"/>
              </a:spcBef>
              <a:spcAft>
                <a:spcPct val="0"/>
              </a:spcAft>
              <a:buClr>
                <a:srgbClr val="92D050"/>
              </a:buClr>
              <a:buSzPct val="76000"/>
              <a:defRPr/>
            </a:pPr>
            <a:r>
              <a:rPr lang="fr-FR" sz="1400" dirty="0">
                <a:solidFill>
                  <a:schemeClr val="tx1">
                    <a:lumMod val="75000"/>
                    <a:lumOff val="25000"/>
                  </a:schemeClr>
                </a:solidFill>
                <a:latin typeface="Arial" charset="0"/>
              </a:rPr>
              <a:t>Appuyez sur « </a:t>
            </a:r>
            <a:r>
              <a:rPr lang="fr-FR" sz="1400" b="1" dirty="0">
                <a:solidFill>
                  <a:schemeClr val="tx1">
                    <a:lumMod val="75000"/>
                    <a:lumOff val="25000"/>
                  </a:schemeClr>
                </a:solidFill>
                <a:latin typeface="Arial" charset="0"/>
              </a:rPr>
              <a:t>Suivant </a:t>
            </a:r>
            <a:r>
              <a:rPr lang="fr-FR" sz="1400" dirty="0">
                <a:solidFill>
                  <a:schemeClr val="tx1">
                    <a:lumMod val="75000"/>
                    <a:lumOff val="25000"/>
                  </a:schemeClr>
                </a:solidFill>
                <a:latin typeface="Arial" charset="0"/>
              </a:rPr>
              <a:t>» pour continuer ou appuyer sur « </a:t>
            </a:r>
            <a:r>
              <a:rPr lang="fr-FR" sz="1400" b="1" dirty="0">
                <a:solidFill>
                  <a:schemeClr val="tx1">
                    <a:lumMod val="75000"/>
                    <a:lumOff val="25000"/>
                  </a:schemeClr>
                </a:solidFill>
                <a:latin typeface="Arial" charset="0"/>
              </a:rPr>
              <a:t>Enregistrer</a:t>
            </a:r>
            <a:r>
              <a:rPr lang="fr-FR" sz="1400" dirty="0">
                <a:solidFill>
                  <a:schemeClr val="tx1">
                    <a:lumMod val="75000"/>
                    <a:lumOff val="25000"/>
                  </a:schemeClr>
                </a:solidFill>
                <a:latin typeface="Arial" charset="0"/>
              </a:rPr>
              <a:t> » pour reprendre plus tard la demande</a:t>
            </a:r>
          </a:p>
        </p:txBody>
      </p:sp>
      <p:sp>
        <p:nvSpPr>
          <p:cNvPr id="70" name="Rectangle: Rounded Corners 69">
            <a:extLst>
              <a:ext uri="{FF2B5EF4-FFF2-40B4-BE49-F238E27FC236}">
                <a16:creationId xmlns:a16="http://schemas.microsoft.com/office/drawing/2014/main" xmlns="" id="{F3D611A3-7340-4C0A-B1A4-3543ABB044EA}"/>
              </a:ext>
            </a:extLst>
          </p:cNvPr>
          <p:cNvSpPr/>
          <p:nvPr/>
        </p:nvSpPr>
        <p:spPr>
          <a:xfrm>
            <a:off x="1540796" y="3657596"/>
            <a:ext cx="2184537" cy="188589"/>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AAF71"/>
              </a:solidFill>
            </a:endParaRPr>
          </a:p>
        </p:txBody>
      </p:sp>
      <p:sp>
        <p:nvSpPr>
          <p:cNvPr id="44" name="Rectangle: Rounded Corners 43">
            <a:extLst>
              <a:ext uri="{FF2B5EF4-FFF2-40B4-BE49-F238E27FC236}">
                <a16:creationId xmlns:a16="http://schemas.microsoft.com/office/drawing/2014/main" xmlns="" id="{0F491388-A51B-431B-94B3-73CA405C5753}"/>
              </a:ext>
            </a:extLst>
          </p:cNvPr>
          <p:cNvSpPr/>
          <p:nvPr/>
        </p:nvSpPr>
        <p:spPr>
          <a:xfrm>
            <a:off x="5325940" y="7160134"/>
            <a:ext cx="1758253" cy="45297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extBox 46">
            <a:extLst>
              <a:ext uri="{FF2B5EF4-FFF2-40B4-BE49-F238E27FC236}">
                <a16:creationId xmlns:a16="http://schemas.microsoft.com/office/drawing/2014/main" xmlns="" id="{6D93D72E-DE28-40EE-8AAC-6DA54C27096B}"/>
              </a:ext>
            </a:extLst>
          </p:cNvPr>
          <p:cNvSpPr txBox="1"/>
          <p:nvPr/>
        </p:nvSpPr>
        <p:spPr>
          <a:xfrm>
            <a:off x="7905231" y="1544868"/>
            <a:ext cx="3656654" cy="1785104"/>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sz="1100" dirty="0">
                <a:solidFill>
                  <a:schemeClr val="tx1"/>
                </a:solidFill>
              </a:rPr>
              <a:t>Si en tant qu'utilisateur du téléservice vous êtes ce représentant, vous pouvez cocher « </a:t>
            </a:r>
            <a:r>
              <a:rPr lang="fr-FR" sz="1100" b="1" dirty="0">
                <a:solidFill>
                  <a:schemeClr val="tx1"/>
                </a:solidFill>
              </a:rPr>
              <a:t>oui</a:t>
            </a:r>
            <a:r>
              <a:rPr lang="fr-FR" sz="1100" dirty="0">
                <a:solidFill>
                  <a:schemeClr val="tx1"/>
                </a:solidFill>
              </a:rPr>
              <a:t> » à la question « </a:t>
            </a:r>
            <a:r>
              <a:rPr lang="fr-FR" sz="1100" b="1" dirty="0">
                <a:solidFill>
                  <a:schemeClr val="tx1"/>
                </a:solidFill>
              </a:rPr>
              <a:t>Êtes-vous ce représentant ? </a:t>
            </a:r>
            <a:r>
              <a:rPr lang="fr-FR" sz="1100" dirty="0">
                <a:solidFill>
                  <a:schemeClr val="tx1"/>
                </a:solidFill>
              </a:rPr>
              <a:t>». </a:t>
            </a:r>
          </a:p>
          <a:p>
            <a:endParaRPr lang="fr-FR" sz="1100" dirty="0">
              <a:solidFill>
                <a:schemeClr val="tx1"/>
              </a:solidFill>
            </a:endParaRPr>
          </a:p>
          <a:p>
            <a:r>
              <a:rPr lang="fr-FR" sz="1100" dirty="0">
                <a:solidFill>
                  <a:schemeClr val="tx1"/>
                </a:solidFill>
              </a:rPr>
              <a:t>Vos coordonnées seront automatiquement reprises de votre compte de connexion. Si la réponse est « </a:t>
            </a:r>
            <a:r>
              <a:rPr lang="fr-FR" sz="1100" b="1" dirty="0">
                <a:solidFill>
                  <a:schemeClr val="tx1"/>
                </a:solidFill>
              </a:rPr>
              <a:t>Non </a:t>
            </a:r>
            <a:r>
              <a:rPr lang="fr-FR" sz="1100" dirty="0">
                <a:solidFill>
                  <a:schemeClr val="tx1"/>
                </a:solidFill>
              </a:rPr>
              <a:t>», complétez les informations dans les différents champs.</a:t>
            </a:r>
          </a:p>
          <a:p>
            <a:endParaRPr lang="fr-FR" sz="1100" dirty="0">
              <a:solidFill>
                <a:schemeClr val="tx1"/>
              </a:solidFill>
            </a:endParaRPr>
          </a:p>
          <a:p>
            <a:r>
              <a:rPr lang="fr-FR" sz="1100" dirty="0">
                <a:solidFill>
                  <a:schemeClr val="tx1"/>
                </a:solidFill>
              </a:rPr>
              <a:t>Néanmoins précisez la « </a:t>
            </a:r>
            <a:r>
              <a:rPr lang="fr-FR" sz="1100" b="1" dirty="0">
                <a:solidFill>
                  <a:schemeClr val="tx1"/>
                </a:solidFill>
              </a:rPr>
              <a:t>Fonction</a:t>
            </a:r>
            <a:r>
              <a:rPr lang="fr-FR" sz="1100" dirty="0">
                <a:solidFill>
                  <a:schemeClr val="tx1"/>
                </a:solidFill>
              </a:rPr>
              <a:t> » à travers le menu déroulant</a:t>
            </a:r>
          </a:p>
        </p:txBody>
      </p:sp>
      <p:sp>
        <p:nvSpPr>
          <p:cNvPr id="46" name="Rectangle: Rounded Corners 45">
            <a:extLst>
              <a:ext uri="{FF2B5EF4-FFF2-40B4-BE49-F238E27FC236}">
                <a16:creationId xmlns:a16="http://schemas.microsoft.com/office/drawing/2014/main" xmlns="" id="{17DCEFEA-A424-40A2-87A8-9F1E51097857}"/>
              </a:ext>
            </a:extLst>
          </p:cNvPr>
          <p:cNvSpPr/>
          <p:nvPr/>
        </p:nvSpPr>
        <p:spPr>
          <a:xfrm>
            <a:off x="1678554" y="6748820"/>
            <a:ext cx="1928246" cy="278513"/>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extBox 64">
            <a:extLst>
              <a:ext uri="{FF2B5EF4-FFF2-40B4-BE49-F238E27FC236}">
                <a16:creationId xmlns:a16="http://schemas.microsoft.com/office/drawing/2014/main" xmlns="" id="{278911EC-594E-47FA-B5E3-8DB94FC6CF1E}"/>
              </a:ext>
            </a:extLst>
          </p:cNvPr>
          <p:cNvSpPr txBox="1"/>
          <p:nvPr/>
        </p:nvSpPr>
        <p:spPr>
          <a:xfrm>
            <a:off x="7913435" y="3524569"/>
            <a:ext cx="3656654" cy="769441"/>
          </a:xfrm>
          <a:prstGeom prst="rect">
            <a:avLst/>
          </a:prstGeom>
          <a:solidFill>
            <a:schemeClr val="accent3">
              <a:lumMod val="20000"/>
              <a:lumOff val="80000"/>
            </a:schemeClr>
          </a:solidFill>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sz="1100" dirty="0">
                <a:solidFill>
                  <a:schemeClr val="tx1"/>
                </a:solidFill>
              </a:rPr>
              <a:t>Si vous cochez « </a:t>
            </a:r>
            <a:r>
              <a:rPr lang="fr-FR" sz="1100" b="1" dirty="0">
                <a:solidFill>
                  <a:schemeClr val="tx1"/>
                </a:solidFill>
              </a:rPr>
              <a:t>Oui </a:t>
            </a:r>
            <a:r>
              <a:rPr lang="fr-FR" sz="1100" dirty="0">
                <a:solidFill>
                  <a:schemeClr val="tx1"/>
                </a:solidFill>
              </a:rPr>
              <a:t>» à « </a:t>
            </a:r>
            <a:r>
              <a:rPr lang="fr-FR" sz="1100" b="1" dirty="0">
                <a:solidFill>
                  <a:schemeClr val="tx1"/>
                </a:solidFill>
              </a:rPr>
              <a:t>Adresse identique au tiers </a:t>
            </a:r>
            <a:r>
              <a:rPr lang="fr-FR" sz="1100" dirty="0">
                <a:solidFill>
                  <a:schemeClr val="tx1"/>
                </a:solidFill>
              </a:rPr>
              <a:t>», l'adresse sera automatiquement reprise. Si La réponse est « </a:t>
            </a:r>
            <a:r>
              <a:rPr lang="fr-FR" sz="1100" b="1" dirty="0">
                <a:solidFill>
                  <a:schemeClr val="tx1"/>
                </a:solidFill>
              </a:rPr>
              <a:t>Non </a:t>
            </a:r>
            <a:r>
              <a:rPr lang="fr-FR" sz="1100" dirty="0">
                <a:solidFill>
                  <a:schemeClr val="tx1"/>
                </a:solidFill>
              </a:rPr>
              <a:t>», renseignez l’adresse du représentant légal.  </a:t>
            </a:r>
          </a:p>
        </p:txBody>
      </p:sp>
      <p:cxnSp>
        <p:nvCxnSpPr>
          <p:cNvPr id="38" name="Connecteur droit avec flèche 46">
            <a:extLst>
              <a:ext uri="{FF2B5EF4-FFF2-40B4-BE49-F238E27FC236}">
                <a16:creationId xmlns:a16="http://schemas.microsoft.com/office/drawing/2014/main" xmlns="" id="{CF27EED0-D1D6-442C-9755-6313F88378B4}"/>
              </a:ext>
            </a:extLst>
          </p:cNvPr>
          <p:cNvCxnSpPr>
            <a:cxnSpLocks/>
          </p:cNvCxnSpPr>
          <p:nvPr/>
        </p:nvCxnSpPr>
        <p:spPr>
          <a:xfrm flipH="1">
            <a:off x="7202726" y="5228186"/>
            <a:ext cx="645406" cy="2131923"/>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6">
            <a:extLst>
              <a:ext uri="{FF2B5EF4-FFF2-40B4-BE49-F238E27FC236}">
                <a16:creationId xmlns:a16="http://schemas.microsoft.com/office/drawing/2014/main" xmlns="" id="{6E16AEC0-568B-4921-B450-4EB6DCA5D452}"/>
              </a:ext>
            </a:extLst>
          </p:cNvPr>
          <p:cNvCxnSpPr>
            <a:cxnSpLocks/>
          </p:cNvCxnSpPr>
          <p:nvPr/>
        </p:nvCxnSpPr>
        <p:spPr>
          <a:xfrm flipH="1">
            <a:off x="3852333" y="2535535"/>
            <a:ext cx="4039547" cy="1122061"/>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6">
            <a:extLst>
              <a:ext uri="{FF2B5EF4-FFF2-40B4-BE49-F238E27FC236}">
                <a16:creationId xmlns:a16="http://schemas.microsoft.com/office/drawing/2014/main" xmlns="" id="{2A2892D9-A6AD-4584-A068-C3326A2AE7D1}"/>
              </a:ext>
            </a:extLst>
          </p:cNvPr>
          <p:cNvCxnSpPr>
            <a:cxnSpLocks/>
          </p:cNvCxnSpPr>
          <p:nvPr/>
        </p:nvCxnSpPr>
        <p:spPr>
          <a:xfrm flipH="1">
            <a:off x="3725333" y="4165635"/>
            <a:ext cx="4179899" cy="2604546"/>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6">
            <a:extLst>
              <a:ext uri="{FF2B5EF4-FFF2-40B4-BE49-F238E27FC236}">
                <a16:creationId xmlns:a16="http://schemas.microsoft.com/office/drawing/2014/main" xmlns="" id="{D85E8871-9ABF-4FF6-87F6-DB38C3B404F8}"/>
              </a:ext>
            </a:extLst>
          </p:cNvPr>
          <p:cNvCxnSpPr>
            <a:cxnSpLocks/>
          </p:cNvCxnSpPr>
          <p:nvPr/>
        </p:nvCxnSpPr>
        <p:spPr>
          <a:xfrm flipH="1">
            <a:off x="6964222" y="3233129"/>
            <a:ext cx="1046718" cy="769441"/>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xmlns="" id="{9EBBF78A-A0FE-4AA7-A9FC-52CE6B39EE11}"/>
              </a:ext>
            </a:extLst>
          </p:cNvPr>
          <p:cNvSpPr/>
          <p:nvPr/>
        </p:nvSpPr>
        <p:spPr>
          <a:xfrm>
            <a:off x="2131933" y="3880935"/>
            <a:ext cx="4810734" cy="2442294"/>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AAF71"/>
              </a:solidFill>
            </a:endParaRPr>
          </a:p>
        </p:txBody>
      </p:sp>
      <p:sp>
        <p:nvSpPr>
          <p:cNvPr id="20" name="Espace réservé du pied de page 9">
            <a:extLst>
              <a:ext uri="{FF2B5EF4-FFF2-40B4-BE49-F238E27FC236}">
                <a16:creationId xmlns:a16="http://schemas.microsoft.com/office/drawing/2014/main" xmlns="" id="{B7AD86CA-AB42-4218-8B1A-1904F27F10FD}"/>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CNSA – DESMS | Guide utilisateur Espace Usagers</a:t>
            </a:r>
          </a:p>
        </p:txBody>
      </p:sp>
      <p:sp>
        <p:nvSpPr>
          <p:cNvPr id="21" name="Oval 20">
            <a:extLst>
              <a:ext uri="{FF2B5EF4-FFF2-40B4-BE49-F238E27FC236}">
                <a16:creationId xmlns:a16="http://schemas.microsoft.com/office/drawing/2014/main" xmlns="" id="{5A87FF8F-F391-4709-AA95-9C18C2C2BF2A}"/>
              </a:ext>
            </a:extLst>
          </p:cNvPr>
          <p:cNvSpPr/>
          <p:nvPr/>
        </p:nvSpPr>
        <p:spPr>
          <a:xfrm>
            <a:off x="4105402" y="9781196"/>
            <a:ext cx="689721" cy="326571"/>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348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661A03-B684-4245-B7CD-5F799D11D42F}"/>
              </a:ext>
            </a:extLst>
          </p:cNvPr>
          <p:cNvPicPr>
            <a:picLocks noChangeAspect="1"/>
          </p:cNvPicPr>
          <p:nvPr/>
        </p:nvPicPr>
        <p:blipFill>
          <a:blip r:embed="rId2"/>
          <a:stretch>
            <a:fillRect/>
          </a:stretch>
        </p:blipFill>
        <p:spPr>
          <a:xfrm>
            <a:off x="387162" y="1366859"/>
            <a:ext cx="6640777" cy="4104849"/>
          </a:xfrm>
          <a:prstGeom prst="rect">
            <a:avLst/>
          </a:prstGeom>
        </p:spPr>
      </p:pic>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4 « votre tiers » (Contact du demandeur)</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16</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313749" y="2520090"/>
            <a:ext cx="4217782" cy="2631490"/>
          </a:xfrm>
          <a:prstGeom prst="rect">
            <a:avLst/>
          </a:prstGeom>
        </p:spPr>
        <p:txBody>
          <a:bodyPr wrap="square">
            <a:spAutoFit/>
          </a:bodyPr>
          <a:lstStyle/>
          <a:p>
            <a:pPr lvl="0" algn="just" fontAlgn="base">
              <a:spcBef>
                <a:spcPct val="0"/>
              </a:spcBef>
              <a:spcAft>
                <a:spcPct val="0"/>
              </a:spcAft>
              <a:buClr>
                <a:srgbClr val="92D050"/>
              </a:buClr>
              <a:buSzPct val="76000"/>
              <a:defRPr/>
            </a:pPr>
            <a:endParaRPr lang="fr-FR" sz="1100" dirty="0">
              <a:solidFill>
                <a:srgbClr val="FFFFFF">
                  <a:lumMod val="50000"/>
                </a:srgbClr>
              </a:solidFill>
              <a:latin typeface="Arial" charset="0"/>
            </a:endParaRPr>
          </a:p>
          <a:p>
            <a:pPr lvl="0"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Cet écran présente un récapitulatif des informations saisies s’agissant des coordonnées de contact du demandeur</a:t>
            </a:r>
          </a:p>
          <a:p>
            <a:pPr lvl="0"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Vous pouvez modifier les informations en cliquant sur l’icône de « </a:t>
            </a:r>
            <a:r>
              <a:rPr lang="fr-FR" sz="1100" b="1" dirty="0">
                <a:solidFill>
                  <a:schemeClr val="tx1">
                    <a:lumMod val="75000"/>
                    <a:lumOff val="25000"/>
                  </a:schemeClr>
                </a:solidFill>
                <a:latin typeface="Arial" charset="0"/>
              </a:rPr>
              <a:t>stylo</a:t>
            </a:r>
            <a:r>
              <a:rPr lang="fr-FR" sz="1100" dirty="0">
                <a:solidFill>
                  <a:schemeClr val="tx1">
                    <a:lumMod val="75000"/>
                    <a:lumOff val="25000"/>
                  </a:schemeClr>
                </a:solidFill>
                <a:latin typeface="Arial" charset="0"/>
              </a:rPr>
              <a:t> »</a:t>
            </a:r>
            <a:endParaRPr lang="fr-FR" sz="1100" dirty="0">
              <a:solidFill>
                <a:srgbClr val="FFFFFF">
                  <a:lumMod val="50000"/>
                </a:srgb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Il est possible de créer et de rattacher un nouveau représentant légal à la demande en appuyant sur « </a:t>
            </a:r>
            <a:r>
              <a:rPr lang="fr-FR" sz="1100" b="1" dirty="0">
                <a:solidFill>
                  <a:schemeClr val="tx1">
                    <a:lumMod val="75000"/>
                    <a:lumOff val="25000"/>
                  </a:schemeClr>
                </a:solidFill>
                <a:latin typeface="Arial" charset="0"/>
              </a:rPr>
              <a:t>Créer un nouveau représentant ». </a:t>
            </a:r>
            <a:r>
              <a:rPr lang="fr-FR" sz="1100" b="1" u="sng" dirty="0">
                <a:solidFill>
                  <a:schemeClr val="tx1">
                    <a:lumMod val="75000"/>
                    <a:lumOff val="25000"/>
                  </a:schemeClr>
                </a:solidFill>
                <a:latin typeface="Arial" charset="0"/>
              </a:rPr>
              <a:t>A noter que</a:t>
            </a:r>
            <a:r>
              <a:rPr lang="fr-FR" sz="1100" b="1" u="sng" dirty="0">
                <a:solidFill>
                  <a:srgbClr val="FFFFFF">
                    <a:lumMod val="50000"/>
                  </a:srgbClr>
                </a:solidFill>
                <a:latin typeface="Arial" charset="0"/>
              </a:rPr>
              <a:t> </a:t>
            </a:r>
            <a:r>
              <a:rPr lang="fr-FR" sz="1100" b="1" u="sng"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 saisie d’un autre représentant est facultative</a:t>
            </a:r>
            <a:r>
              <a:rPr lang="fr-FR" sz="1100"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fr-FR" sz="1100" dirty="0">
              <a:solidFill>
                <a:schemeClr val="tx1">
                  <a:lumMod val="75000"/>
                  <a:lumOff val="25000"/>
                </a:schemeClr>
              </a:solidFill>
            </a:endParaRPr>
          </a:p>
          <a:p>
            <a:pPr lvl="0" algn="just" fontAlgn="base">
              <a:spcBef>
                <a:spcPct val="0"/>
              </a:spcBef>
              <a:spcAft>
                <a:spcPct val="0"/>
              </a:spcAft>
              <a:buClr>
                <a:srgbClr val="92D050"/>
              </a:buClr>
              <a:buSzPct val="76000"/>
              <a:defRPr/>
            </a:pPr>
            <a:endParaRPr lang="fr-FR" sz="1100" dirty="0">
              <a:solidFill>
                <a:srgbClr val="FFFFFF">
                  <a:lumMod val="50000"/>
                </a:srgb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Appuyez sur « </a:t>
            </a:r>
            <a:r>
              <a:rPr lang="fr-FR" sz="1100" b="1" dirty="0">
                <a:solidFill>
                  <a:schemeClr val="tx1">
                    <a:lumMod val="75000"/>
                    <a:lumOff val="25000"/>
                  </a:schemeClr>
                </a:solidFill>
                <a:latin typeface="Arial" charset="0"/>
              </a:rPr>
              <a:t>Suivant</a:t>
            </a:r>
            <a:r>
              <a:rPr lang="fr-FR" sz="1100" dirty="0">
                <a:solidFill>
                  <a:schemeClr val="tx1">
                    <a:lumMod val="75000"/>
                    <a:lumOff val="25000"/>
                  </a:schemeClr>
                </a:solidFill>
                <a:latin typeface="Arial" charset="0"/>
              </a:rPr>
              <a:t> » pour passer à l’étape suivante « </a:t>
            </a:r>
            <a:r>
              <a:rPr lang="fr-FR" sz="1100" b="1" dirty="0">
                <a:solidFill>
                  <a:schemeClr val="tx1">
                    <a:lumMod val="75000"/>
                    <a:lumOff val="25000"/>
                  </a:schemeClr>
                </a:solidFill>
                <a:latin typeface="Arial" charset="0"/>
              </a:rPr>
              <a:t>Votre dossier </a:t>
            </a:r>
            <a:r>
              <a:rPr lang="fr-FR" sz="1100" dirty="0">
                <a:solidFill>
                  <a:schemeClr val="tx1">
                    <a:lumMod val="75000"/>
                    <a:lumOff val="25000"/>
                  </a:schemeClr>
                </a:solidFill>
                <a:latin typeface="Arial" charset="0"/>
              </a:rPr>
              <a:t>». Sinon sur « </a:t>
            </a:r>
            <a:r>
              <a:rPr lang="fr-FR" sz="1100" b="1" dirty="0">
                <a:solidFill>
                  <a:schemeClr val="tx1">
                    <a:lumMod val="75000"/>
                    <a:lumOff val="25000"/>
                  </a:schemeClr>
                </a:solidFill>
                <a:latin typeface="Arial" charset="0"/>
              </a:rPr>
              <a:t>Enregistrer</a:t>
            </a:r>
            <a:r>
              <a:rPr lang="fr-FR" sz="1100" dirty="0">
                <a:solidFill>
                  <a:schemeClr val="tx1">
                    <a:lumMod val="75000"/>
                    <a:lumOff val="25000"/>
                  </a:schemeClr>
                </a:solidFill>
                <a:latin typeface="Arial" charset="0"/>
              </a:rPr>
              <a:t> » pour reprendre plus tard la demande.</a:t>
            </a:r>
          </a:p>
        </p:txBody>
      </p:sp>
      <p:sp>
        <p:nvSpPr>
          <p:cNvPr id="80" name="Rectangle: Rounded Corners 79">
            <a:extLst>
              <a:ext uri="{FF2B5EF4-FFF2-40B4-BE49-F238E27FC236}">
                <a16:creationId xmlns:a16="http://schemas.microsoft.com/office/drawing/2014/main" xmlns="" id="{AF5513A4-0D54-43E7-A815-398AAFFD766E}"/>
              </a:ext>
            </a:extLst>
          </p:cNvPr>
          <p:cNvSpPr/>
          <p:nvPr/>
        </p:nvSpPr>
        <p:spPr>
          <a:xfrm>
            <a:off x="502920" y="3526213"/>
            <a:ext cx="3390986" cy="141449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Rounded Corners 43">
            <a:extLst>
              <a:ext uri="{FF2B5EF4-FFF2-40B4-BE49-F238E27FC236}">
                <a16:creationId xmlns:a16="http://schemas.microsoft.com/office/drawing/2014/main" xmlns="" id="{0F491388-A51B-431B-94B3-73CA405C5753}"/>
              </a:ext>
            </a:extLst>
          </p:cNvPr>
          <p:cNvSpPr/>
          <p:nvPr/>
        </p:nvSpPr>
        <p:spPr>
          <a:xfrm>
            <a:off x="3433444" y="3664706"/>
            <a:ext cx="248876" cy="25339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xmlns="" id="{8B7B8859-5BCB-42CE-949A-BC01061ABF67}"/>
              </a:ext>
            </a:extLst>
          </p:cNvPr>
          <p:cNvSpPr/>
          <p:nvPr/>
        </p:nvSpPr>
        <p:spPr>
          <a:xfrm>
            <a:off x="1461062" y="3664706"/>
            <a:ext cx="617521" cy="163374"/>
          </a:xfrm>
          <a:prstGeom prst="rect">
            <a:avLst/>
          </a:prstGeom>
          <a:solidFill>
            <a:srgbClr val="FD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xmlns="" id="{F1E86CA0-D223-4056-9449-3320F0C87DDB}"/>
              </a:ext>
            </a:extLst>
          </p:cNvPr>
          <p:cNvSpPr/>
          <p:nvPr/>
        </p:nvSpPr>
        <p:spPr>
          <a:xfrm>
            <a:off x="5371011" y="4848860"/>
            <a:ext cx="1431427" cy="26606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Rounded Corners 44">
            <a:extLst>
              <a:ext uri="{FF2B5EF4-FFF2-40B4-BE49-F238E27FC236}">
                <a16:creationId xmlns:a16="http://schemas.microsoft.com/office/drawing/2014/main" xmlns="" id="{3E962743-3568-4F16-8962-22143D10320D}"/>
              </a:ext>
            </a:extLst>
          </p:cNvPr>
          <p:cNvSpPr/>
          <p:nvPr/>
        </p:nvSpPr>
        <p:spPr>
          <a:xfrm>
            <a:off x="5368736" y="5147471"/>
            <a:ext cx="1522602" cy="31481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46">
            <a:extLst>
              <a:ext uri="{FF2B5EF4-FFF2-40B4-BE49-F238E27FC236}">
                <a16:creationId xmlns:a16="http://schemas.microsoft.com/office/drawing/2014/main" xmlns="" id="{E1633CA0-93AC-4C3D-A780-01BBE54A1113}"/>
              </a:ext>
            </a:extLst>
          </p:cNvPr>
          <p:cNvCxnSpPr>
            <a:cxnSpLocks/>
          </p:cNvCxnSpPr>
          <p:nvPr/>
        </p:nvCxnSpPr>
        <p:spPr>
          <a:xfrm flipH="1">
            <a:off x="3814763" y="2878302"/>
            <a:ext cx="3518597" cy="66499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46">
            <a:extLst>
              <a:ext uri="{FF2B5EF4-FFF2-40B4-BE49-F238E27FC236}">
                <a16:creationId xmlns:a16="http://schemas.microsoft.com/office/drawing/2014/main" xmlns="" id="{DC5518A0-355D-448B-8B3E-58D977828A15}"/>
              </a:ext>
            </a:extLst>
          </p:cNvPr>
          <p:cNvCxnSpPr>
            <a:cxnSpLocks/>
          </p:cNvCxnSpPr>
          <p:nvPr/>
        </p:nvCxnSpPr>
        <p:spPr>
          <a:xfrm flipH="1">
            <a:off x="3718560" y="3386492"/>
            <a:ext cx="3595190" cy="44158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46">
            <a:extLst>
              <a:ext uri="{FF2B5EF4-FFF2-40B4-BE49-F238E27FC236}">
                <a16:creationId xmlns:a16="http://schemas.microsoft.com/office/drawing/2014/main" xmlns="" id="{A934AAAC-8108-42F5-BE6D-735B75E85459}"/>
              </a:ext>
            </a:extLst>
          </p:cNvPr>
          <p:cNvCxnSpPr>
            <a:cxnSpLocks/>
          </p:cNvCxnSpPr>
          <p:nvPr/>
        </p:nvCxnSpPr>
        <p:spPr>
          <a:xfrm flipH="1">
            <a:off x="6802439" y="4012375"/>
            <a:ext cx="530920" cy="819351"/>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46">
            <a:extLst>
              <a:ext uri="{FF2B5EF4-FFF2-40B4-BE49-F238E27FC236}">
                <a16:creationId xmlns:a16="http://schemas.microsoft.com/office/drawing/2014/main" xmlns="" id="{D9B940F3-EC5D-4DA4-80F7-123A583B9F87}"/>
              </a:ext>
            </a:extLst>
          </p:cNvPr>
          <p:cNvCxnSpPr>
            <a:cxnSpLocks/>
          </p:cNvCxnSpPr>
          <p:nvPr/>
        </p:nvCxnSpPr>
        <p:spPr>
          <a:xfrm flipH="1">
            <a:off x="6938964" y="4831726"/>
            <a:ext cx="394395" cy="467349"/>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9" name="Espace réservé du pied de page 9">
            <a:extLst>
              <a:ext uri="{FF2B5EF4-FFF2-40B4-BE49-F238E27FC236}">
                <a16:creationId xmlns:a16="http://schemas.microsoft.com/office/drawing/2014/main" xmlns="" id="{B4315613-958E-4C06-BA4E-EFF4B1ECD872}"/>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7" name="Date Placeholder 4">
            <a:extLst>
              <a:ext uri="{FF2B5EF4-FFF2-40B4-BE49-F238E27FC236}">
                <a16:creationId xmlns:a16="http://schemas.microsoft.com/office/drawing/2014/main" xmlns="" id="{8FECCC82-0392-4B0F-B107-08383AE632C9}"/>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285349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4">
            <a:extLst>
              <a:ext uri="{FF2B5EF4-FFF2-40B4-BE49-F238E27FC236}">
                <a16:creationId xmlns:a16="http://schemas.microsoft.com/office/drawing/2014/main" xmlns="" id="{70F6093E-7FBD-4A9E-9A65-B851222F6790}"/>
              </a:ext>
            </a:extLst>
          </p:cNvPr>
          <p:cNvSpPr txBox="1">
            <a:spLocks/>
          </p:cNvSpPr>
          <p:nvPr/>
        </p:nvSpPr>
        <p:spPr>
          <a:xfrm>
            <a:off x="263029" y="6465818"/>
            <a:ext cx="2133600" cy="216000"/>
          </a:xfrm>
          <a:prstGeom prst="rect">
            <a:avLst/>
          </a:prstGeom>
        </p:spPr>
        <p:txBody>
          <a:bodyPr vert="horz" lIns="91440" tIns="45720" rIns="91440" bIns="45720" rtlCol="0" anchor="ctr"/>
          <a:lstStyle>
            <a:defPPr>
              <a:defRPr lang="fr-FR"/>
            </a:defPPr>
            <a:lvl1pPr marL="0" algn="l" defTabSz="914400" rtl="0" eaLnBrk="1" latinLnBrk="0" hangingPunct="1">
              <a:defRPr lang="fr-FR" sz="800" kern="1200" baseline="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Janvier 2021</a:t>
            </a:r>
          </a:p>
        </p:txBody>
      </p:sp>
      <p:grpSp>
        <p:nvGrpSpPr>
          <p:cNvPr id="9" name="Group 8">
            <a:extLst>
              <a:ext uri="{FF2B5EF4-FFF2-40B4-BE49-F238E27FC236}">
                <a16:creationId xmlns:a16="http://schemas.microsoft.com/office/drawing/2014/main" xmlns="" id="{55177947-6DE4-474B-8C87-259448F5E03F}"/>
              </a:ext>
            </a:extLst>
          </p:cNvPr>
          <p:cNvGrpSpPr/>
          <p:nvPr/>
        </p:nvGrpSpPr>
        <p:grpSpPr>
          <a:xfrm>
            <a:off x="149089" y="1272116"/>
            <a:ext cx="7861850" cy="11380289"/>
            <a:chOff x="149089" y="1272116"/>
            <a:chExt cx="7861850" cy="11380289"/>
          </a:xfrm>
        </p:grpSpPr>
        <p:pic>
          <p:nvPicPr>
            <p:cNvPr id="8" name="Picture 7">
              <a:extLst>
                <a:ext uri="{FF2B5EF4-FFF2-40B4-BE49-F238E27FC236}">
                  <a16:creationId xmlns:a16="http://schemas.microsoft.com/office/drawing/2014/main" xmlns="" id="{83B5D423-AEF9-4A91-949D-2C2D5DF3B2FE}"/>
                </a:ext>
              </a:extLst>
            </p:cNvPr>
            <p:cNvPicPr>
              <a:picLocks noChangeAspect="1"/>
            </p:cNvPicPr>
            <p:nvPr/>
          </p:nvPicPr>
          <p:blipFill rotWithShape="1">
            <a:blip r:embed="rId2"/>
            <a:srcRect l="13616" r="13786"/>
            <a:stretch/>
          </p:blipFill>
          <p:spPr>
            <a:xfrm>
              <a:off x="157556" y="10059621"/>
              <a:ext cx="7853383" cy="2592784"/>
            </a:xfrm>
            <a:prstGeom prst="rect">
              <a:avLst/>
            </a:prstGeom>
          </p:spPr>
        </p:pic>
        <p:pic>
          <p:nvPicPr>
            <p:cNvPr id="6" name="Picture 5">
              <a:extLst>
                <a:ext uri="{FF2B5EF4-FFF2-40B4-BE49-F238E27FC236}">
                  <a16:creationId xmlns:a16="http://schemas.microsoft.com/office/drawing/2014/main" xmlns="" id="{DAE8208B-9F8A-4A33-A612-640A29A739CA}"/>
                </a:ext>
              </a:extLst>
            </p:cNvPr>
            <p:cNvPicPr>
              <a:picLocks noChangeAspect="1"/>
            </p:cNvPicPr>
            <p:nvPr/>
          </p:nvPicPr>
          <p:blipFill rotWithShape="1">
            <a:blip r:embed="rId3"/>
            <a:srcRect l="13578" r="14052" b="16826"/>
            <a:stretch/>
          </p:blipFill>
          <p:spPr>
            <a:xfrm>
              <a:off x="149089" y="5984672"/>
              <a:ext cx="7833325" cy="4073728"/>
            </a:xfrm>
            <a:prstGeom prst="rect">
              <a:avLst/>
            </a:prstGeom>
          </p:spPr>
        </p:pic>
        <p:pic>
          <p:nvPicPr>
            <p:cNvPr id="2" name="Picture 1">
              <a:extLst>
                <a:ext uri="{FF2B5EF4-FFF2-40B4-BE49-F238E27FC236}">
                  <a16:creationId xmlns:a16="http://schemas.microsoft.com/office/drawing/2014/main" xmlns="" id="{B2A412C9-ACDA-4DE3-9BF3-C2EAA7B092AC}"/>
                </a:ext>
              </a:extLst>
            </p:cNvPr>
            <p:cNvPicPr>
              <a:picLocks noChangeAspect="1"/>
            </p:cNvPicPr>
            <p:nvPr/>
          </p:nvPicPr>
          <p:blipFill rotWithShape="1">
            <a:blip r:embed="rId4"/>
            <a:srcRect l="13564" r="14145"/>
            <a:stretch/>
          </p:blipFill>
          <p:spPr>
            <a:xfrm>
              <a:off x="149089" y="1272116"/>
              <a:ext cx="7861850" cy="4729162"/>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5 « votre dossier » (Informations générales)</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17</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8115667" y="1194510"/>
            <a:ext cx="3927244" cy="5255285"/>
          </a:xfrm>
          <a:prstGeom prst="rect">
            <a:avLst/>
          </a:prstGeom>
        </p:spPr>
        <p:txBody>
          <a:bodyPr wrap="square">
            <a:spAutoFit/>
          </a:bodyPr>
          <a:lstStyle/>
          <a:p>
            <a:pPr lvl="0" fontAlgn="base">
              <a:spcBef>
                <a:spcPct val="0"/>
              </a:spcBef>
              <a:spcAft>
                <a:spcPct val="0"/>
              </a:spcAft>
              <a:buClr>
                <a:srgbClr val="92D050"/>
              </a:buClr>
              <a:buSzPct val="76000"/>
              <a:defRPr/>
            </a:pPr>
            <a:r>
              <a:rPr lang="fr-FR" sz="1100" dirty="0">
                <a:latin typeface="Arial" charset="0"/>
              </a:rPr>
              <a:t>L’étape 5 de la démarche de dépôt concerne les informations relatives au « </a:t>
            </a:r>
            <a:r>
              <a:rPr lang="fr-FR" sz="1100" b="1" dirty="0">
                <a:latin typeface="Arial" charset="0"/>
              </a:rPr>
              <a:t>dossier »</a:t>
            </a:r>
            <a:endParaRPr lang="fr-FR" sz="1100" dirty="0">
              <a:latin typeface="Arial" charset="0"/>
            </a:endParaRPr>
          </a:p>
          <a:p>
            <a:pPr lvl="0" fontAlgn="base">
              <a:spcBef>
                <a:spcPct val="0"/>
              </a:spcBef>
              <a:spcAft>
                <a:spcPct val="0"/>
              </a:spcAft>
              <a:buClr>
                <a:srgbClr val="92D050"/>
              </a:buClr>
              <a:buSzPct val="76000"/>
              <a:defRPr/>
            </a:pPr>
            <a:endParaRPr lang="fr-FR" sz="1100" dirty="0">
              <a:solidFill>
                <a:srgbClr val="FFFFFF">
                  <a:lumMod val="50000"/>
                </a:srgbClr>
              </a:solidFill>
              <a:latin typeface="Arial" charset="0"/>
            </a:endParaRPr>
          </a:p>
          <a:p>
            <a:pPr lvl="0" fontAlgn="base">
              <a:spcBef>
                <a:spcPct val="0"/>
              </a:spcBef>
              <a:spcAft>
                <a:spcPct val="0"/>
              </a:spcAft>
              <a:buClr>
                <a:srgbClr val="92D050"/>
              </a:buClr>
              <a:buSzPct val="76000"/>
              <a:defRPr/>
            </a:pPr>
            <a:r>
              <a:rPr lang="fr-FR" sz="1100" b="1" dirty="0">
                <a:solidFill>
                  <a:srgbClr val="FF6600"/>
                </a:solidFill>
                <a:latin typeface="Arial" charset="0"/>
              </a:rPr>
              <a:t>Vous devrez compléter</a:t>
            </a:r>
            <a:r>
              <a:rPr lang="fr-FR" sz="1100" dirty="0">
                <a:latin typeface="Arial" charset="0"/>
              </a:rPr>
              <a:t> plusieurs rubriques et champs à savoir : </a:t>
            </a:r>
          </a:p>
          <a:p>
            <a:pPr lvl="0" fontAlgn="base">
              <a:spcBef>
                <a:spcPct val="0"/>
              </a:spcBef>
              <a:spcAft>
                <a:spcPct val="0"/>
              </a:spcAft>
              <a:buClr>
                <a:srgbClr val="92D050"/>
              </a:buClr>
              <a:buSzPct val="76000"/>
              <a:defRPr/>
            </a:pPr>
            <a:endParaRPr lang="fr-FR" sz="1100" b="1" dirty="0">
              <a:solidFill>
                <a:srgbClr val="FFFFFF">
                  <a:lumMod val="50000"/>
                </a:srgbClr>
              </a:solidFill>
              <a:latin typeface="Arial" charset="0"/>
            </a:endParaRPr>
          </a:p>
          <a:p>
            <a:pPr lvl="0" fontAlgn="base">
              <a:spcBef>
                <a:spcPct val="0"/>
              </a:spcBef>
              <a:spcAft>
                <a:spcPct val="0"/>
              </a:spcAft>
              <a:buClr>
                <a:srgbClr val="FF6600"/>
              </a:buClr>
              <a:buSzPct val="93000"/>
              <a:defRPr/>
            </a:pPr>
            <a:r>
              <a:rPr lang="fr-FR" sz="1100" dirty="0">
                <a:latin typeface="Arial" charset="0"/>
              </a:rPr>
              <a:t>Des « </a:t>
            </a:r>
            <a:r>
              <a:rPr lang="fr-FR" sz="1100" b="1" dirty="0">
                <a:latin typeface="Arial" charset="0"/>
              </a:rPr>
              <a:t>informations générales </a:t>
            </a:r>
            <a:r>
              <a:rPr lang="fr-FR" sz="1100" dirty="0">
                <a:latin typeface="Arial" charset="0"/>
              </a:rPr>
              <a:t>» concernant la demande (intitulé du projet, montant sollicité, descriptif) </a:t>
            </a:r>
            <a:r>
              <a:rPr lang="fr-FR" sz="1100" dirty="0">
                <a:solidFill>
                  <a:srgbClr val="FFFFFF">
                    <a:lumMod val="50000"/>
                  </a:srgbClr>
                </a:solidFill>
                <a:latin typeface="Arial" charset="0"/>
              </a:rPr>
              <a:t>(</a:t>
            </a:r>
            <a:r>
              <a:rPr lang="fr-FR" sz="1100" b="1" u="sng" dirty="0">
                <a:solidFill>
                  <a:srgbClr val="FF6600"/>
                </a:solidFill>
                <a:latin typeface="Arial" charset="0"/>
              </a:rPr>
              <a:t>N.B</a:t>
            </a:r>
            <a:r>
              <a:rPr lang="fr-FR" sz="1100" b="1" dirty="0">
                <a:solidFill>
                  <a:srgbClr val="FF6600"/>
                </a:solidFill>
                <a:latin typeface="Arial" charset="0"/>
              </a:rPr>
              <a:t>: Les traits hachurés permettent d’agrandir les champs, il suffit de cliquer dessus avec le pointeur de la souris et de glisser vers le bas</a:t>
            </a:r>
            <a:r>
              <a:rPr lang="fr-FR" sz="1100" dirty="0">
                <a:solidFill>
                  <a:srgbClr val="FFFFFF">
                    <a:lumMod val="50000"/>
                  </a:srgbClr>
                </a:solidFill>
                <a:latin typeface="Arial" charset="0"/>
              </a:rPr>
              <a:t>)</a:t>
            </a:r>
          </a:p>
          <a:p>
            <a:pPr lvl="0" fontAlgn="base">
              <a:lnSpc>
                <a:spcPct val="150000"/>
              </a:lnSpc>
              <a:spcBef>
                <a:spcPct val="0"/>
              </a:spcBef>
              <a:spcAft>
                <a:spcPct val="0"/>
              </a:spcAft>
              <a:buClr>
                <a:srgbClr val="FF6600"/>
              </a:buClr>
              <a:buSzPct val="93000"/>
              <a:defRPr/>
            </a:pPr>
            <a:endParaRPr lang="fr-FR" sz="1100" dirty="0">
              <a:solidFill>
                <a:srgbClr val="FF6600"/>
              </a:solidFill>
              <a:latin typeface="Arial" charset="0"/>
            </a:endParaRPr>
          </a:p>
          <a:p>
            <a:pPr fontAlgn="base">
              <a:spcBef>
                <a:spcPct val="0"/>
              </a:spcBef>
              <a:spcAft>
                <a:spcPct val="0"/>
              </a:spcAft>
              <a:buClr>
                <a:srgbClr val="FF6600"/>
              </a:buClr>
              <a:buSzPct val="93000"/>
              <a:defRPr/>
            </a:pPr>
            <a:r>
              <a:rPr lang="fr-FR" sz="1100" dirty="0">
                <a:latin typeface="Arial" charset="0"/>
              </a:rPr>
              <a:t>Des « </a:t>
            </a:r>
            <a:r>
              <a:rPr lang="fr-FR" sz="1100" b="1" dirty="0">
                <a:latin typeface="Arial" charset="0"/>
              </a:rPr>
              <a:t>précisions sur le projet</a:t>
            </a:r>
            <a:r>
              <a:rPr lang="fr-FR" sz="1100" dirty="0">
                <a:latin typeface="Arial" charset="0"/>
              </a:rPr>
              <a:t> » concernant notamment la « </a:t>
            </a:r>
            <a:r>
              <a:rPr lang="fr-FR" sz="1100" b="1" dirty="0">
                <a:latin typeface="Arial" charset="0"/>
              </a:rPr>
              <a:t>nature des dépenses </a:t>
            </a:r>
            <a:r>
              <a:rPr lang="fr-FR" sz="1100" dirty="0">
                <a:latin typeface="Arial" charset="0"/>
              </a:rPr>
              <a:t>» et son « </a:t>
            </a:r>
            <a:r>
              <a:rPr lang="fr-FR" sz="1100" b="1" dirty="0">
                <a:latin typeface="Arial" charset="0"/>
              </a:rPr>
              <a:t>objet »</a:t>
            </a:r>
            <a:r>
              <a:rPr lang="fr-FR" sz="1100" dirty="0">
                <a:latin typeface="Arial" charset="0"/>
              </a:rPr>
              <a:t> avec une série de questions (réponses « </a:t>
            </a:r>
            <a:r>
              <a:rPr lang="fr-FR" sz="1100" b="1" dirty="0">
                <a:latin typeface="Arial" charset="0"/>
              </a:rPr>
              <a:t>Oui </a:t>
            </a:r>
            <a:r>
              <a:rPr lang="fr-FR" sz="1100" dirty="0">
                <a:latin typeface="Arial" charset="0"/>
              </a:rPr>
              <a:t>» ou « </a:t>
            </a:r>
            <a:r>
              <a:rPr lang="fr-FR" sz="1100" b="1" dirty="0">
                <a:latin typeface="Arial" charset="0"/>
              </a:rPr>
              <a:t>Non</a:t>
            </a:r>
            <a:r>
              <a:rPr lang="fr-FR" sz="1100" dirty="0">
                <a:latin typeface="Arial" charset="0"/>
              </a:rPr>
              <a:t> » aux options listés)</a:t>
            </a:r>
          </a:p>
          <a:p>
            <a:pPr fontAlgn="base">
              <a:spcBef>
                <a:spcPct val="0"/>
              </a:spcBef>
              <a:spcAft>
                <a:spcPct val="0"/>
              </a:spcAft>
              <a:buClr>
                <a:srgbClr val="FF6600"/>
              </a:buClr>
              <a:buSzPct val="93000"/>
              <a:defRPr/>
            </a:pPr>
            <a:endParaRPr lang="fr-FR" sz="1100" dirty="0">
              <a:latin typeface="Arial" charset="0"/>
            </a:endParaRPr>
          </a:p>
          <a:p>
            <a:pPr fontAlgn="base">
              <a:spcBef>
                <a:spcPct val="0"/>
              </a:spcBef>
              <a:spcAft>
                <a:spcPct val="0"/>
              </a:spcAft>
              <a:buClr>
                <a:srgbClr val="FF6600"/>
              </a:buClr>
              <a:buSzPct val="93000"/>
              <a:defRPr/>
            </a:pPr>
            <a:r>
              <a:rPr lang="fr-FR" sz="1100" dirty="0">
                <a:latin typeface="Arial" charset="0"/>
              </a:rPr>
              <a:t>Un tableau à compléter avec des informations concernant les « </a:t>
            </a:r>
            <a:r>
              <a:rPr lang="fr-FR" sz="1100" b="1" dirty="0">
                <a:latin typeface="Arial" charset="0"/>
              </a:rPr>
              <a:t>EHPAD bénéficiaires</a:t>
            </a:r>
            <a:r>
              <a:rPr lang="fr-FR" sz="1100" dirty="0">
                <a:latin typeface="Arial" charset="0"/>
              </a:rPr>
              <a:t> ». Saisissez au moins une ligne en cliquant sur le bouton « </a:t>
            </a:r>
            <a:r>
              <a:rPr lang="fr-FR" sz="1100" b="1" dirty="0">
                <a:latin typeface="Arial" charset="0"/>
              </a:rPr>
              <a:t>Ajoutez</a:t>
            </a:r>
            <a:r>
              <a:rPr lang="fr-FR" sz="1100" dirty="0">
                <a:latin typeface="Arial" charset="0"/>
              </a:rPr>
              <a:t> »     . Une fenêtre s’ouvrira au sein de laquelle des informations concernant l’EHPAD sont à compléter (</a:t>
            </a:r>
            <a:r>
              <a:rPr lang="fr-FR" sz="1100" b="1" dirty="0">
                <a:latin typeface="Arial" charset="0"/>
              </a:rPr>
              <a:t>Nom, adresse, FINESS, Entité Juridique (EJ), Entité Territoriale (ET), </a:t>
            </a:r>
            <a:r>
              <a:rPr lang="fr-FR" sz="1100" dirty="0">
                <a:latin typeface="Arial" charset="0"/>
              </a:rPr>
              <a:t>etc.)</a:t>
            </a:r>
          </a:p>
          <a:p>
            <a:pPr fontAlgn="base">
              <a:spcBef>
                <a:spcPct val="0"/>
              </a:spcBef>
              <a:spcAft>
                <a:spcPct val="0"/>
              </a:spcAft>
              <a:buClr>
                <a:srgbClr val="FF6600"/>
              </a:buClr>
              <a:buSzPct val="93000"/>
              <a:defRPr/>
            </a:pPr>
            <a:endParaRPr lang="fr-FR" sz="1100" dirty="0">
              <a:latin typeface="Arial" charset="0"/>
            </a:endParaRPr>
          </a:p>
          <a:p>
            <a:pPr fontAlgn="base">
              <a:spcBef>
                <a:spcPct val="0"/>
              </a:spcBef>
              <a:spcAft>
                <a:spcPct val="0"/>
              </a:spcAft>
              <a:buClr>
                <a:srgbClr val="FF6600"/>
              </a:buClr>
              <a:buSzPct val="93000"/>
              <a:defRPr/>
            </a:pPr>
            <a:r>
              <a:rPr lang="fr-FR" sz="1100" dirty="0">
                <a:solidFill>
                  <a:schemeClr val="tx1">
                    <a:lumMod val="75000"/>
                    <a:lumOff val="25000"/>
                  </a:schemeClr>
                </a:solidFill>
                <a:latin typeface="Arial" charset="0"/>
              </a:rPr>
              <a:t>       Appuyez sur « </a:t>
            </a:r>
            <a:r>
              <a:rPr lang="fr-FR" sz="1100" b="1" dirty="0">
                <a:solidFill>
                  <a:schemeClr val="tx1">
                    <a:lumMod val="75000"/>
                    <a:lumOff val="25000"/>
                  </a:schemeClr>
                </a:solidFill>
                <a:latin typeface="Arial" charset="0"/>
              </a:rPr>
              <a:t>Suivant</a:t>
            </a:r>
            <a:r>
              <a:rPr lang="fr-FR" sz="1100" dirty="0">
                <a:solidFill>
                  <a:schemeClr val="tx1">
                    <a:lumMod val="75000"/>
                    <a:lumOff val="25000"/>
                  </a:schemeClr>
                </a:solidFill>
                <a:latin typeface="Arial" charset="0"/>
              </a:rPr>
              <a:t> » pour passer à l’étape suivante. Sinon sur « </a:t>
            </a:r>
            <a:r>
              <a:rPr lang="fr-FR" sz="1100" b="1" dirty="0">
                <a:solidFill>
                  <a:schemeClr val="tx1">
                    <a:lumMod val="75000"/>
                    <a:lumOff val="25000"/>
                  </a:schemeClr>
                </a:solidFill>
                <a:latin typeface="Arial" charset="0"/>
              </a:rPr>
              <a:t>Enregistrer</a:t>
            </a:r>
            <a:r>
              <a:rPr lang="fr-FR" sz="1100" dirty="0">
                <a:solidFill>
                  <a:schemeClr val="tx1">
                    <a:lumMod val="75000"/>
                    <a:lumOff val="25000"/>
                  </a:schemeClr>
                </a:solidFill>
                <a:latin typeface="Arial" charset="0"/>
              </a:rPr>
              <a:t> » pour reprendre plus tard la demande.</a:t>
            </a:r>
          </a:p>
          <a:p>
            <a:pPr fontAlgn="base">
              <a:spcBef>
                <a:spcPct val="0"/>
              </a:spcBef>
              <a:spcAft>
                <a:spcPct val="0"/>
              </a:spcAft>
              <a:buClr>
                <a:srgbClr val="FF6600"/>
              </a:buClr>
              <a:buSzPct val="93000"/>
              <a:defRPr/>
            </a:pPr>
            <a:endParaRPr lang="fr-FR" sz="1100" dirty="0">
              <a:latin typeface="Arial" charset="0"/>
            </a:endParaRPr>
          </a:p>
          <a:p>
            <a:pPr lvl="0" fontAlgn="base">
              <a:spcBef>
                <a:spcPct val="0"/>
              </a:spcBef>
              <a:spcAft>
                <a:spcPct val="0"/>
              </a:spcAft>
              <a:buClr>
                <a:srgbClr val="FF6600"/>
              </a:buClr>
              <a:buSzPct val="93000"/>
              <a:defRPr/>
            </a:pPr>
            <a:endParaRPr lang="fr-FR" sz="1100" dirty="0">
              <a:latin typeface="Arial" charset="0"/>
            </a:endParaRPr>
          </a:p>
        </p:txBody>
      </p:sp>
      <p:sp>
        <p:nvSpPr>
          <p:cNvPr id="27" name="TextBox 26">
            <a:extLst>
              <a:ext uri="{FF2B5EF4-FFF2-40B4-BE49-F238E27FC236}">
                <a16:creationId xmlns:a16="http://schemas.microsoft.com/office/drawing/2014/main" xmlns="" id="{3FA600FE-B68C-4A85-92CD-5FE1948C503B}"/>
              </a:ext>
            </a:extLst>
          </p:cNvPr>
          <p:cNvSpPr txBox="1"/>
          <p:nvPr/>
        </p:nvSpPr>
        <p:spPr>
          <a:xfrm>
            <a:off x="9810175" y="1968223"/>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12" name="Espace réservé du pied de page 9">
            <a:extLst>
              <a:ext uri="{FF2B5EF4-FFF2-40B4-BE49-F238E27FC236}">
                <a16:creationId xmlns:a16="http://schemas.microsoft.com/office/drawing/2014/main" xmlns="" id="{B8F17304-2DBB-424D-9FFF-186FAF7E0818}"/>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7" name="Oval 16">
            <a:extLst>
              <a:ext uri="{FF2B5EF4-FFF2-40B4-BE49-F238E27FC236}">
                <a16:creationId xmlns:a16="http://schemas.microsoft.com/office/drawing/2014/main" xmlns="" id="{E8B961D1-0F40-4F81-ADF2-DBA869BE2B78}"/>
              </a:ext>
            </a:extLst>
          </p:cNvPr>
          <p:cNvSpPr/>
          <p:nvPr/>
        </p:nvSpPr>
        <p:spPr>
          <a:xfrm>
            <a:off x="4105402" y="14026624"/>
            <a:ext cx="689721" cy="326571"/>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w: Down 17">
            <a:extLst>
              <a:ext uri="{FF2B5EF4-FFF2-40B4-BE49-F238E27FC236}">
                <a16:creationId xmlns:a16="http://schemas.microsoft.com/office/drawing/2014/main" xmlns="" id="{43394B85-D446-4019-BF63-7D8D4481BE8C}"/>
              </a:ext>
            </a:extLst>
          </p:cNvPr>
          <p:cNvSpPr/>
          <p:nvPr/>
        </p:nvSpPr>
        <p:spPr>
          <a:xfrm>
            <a:off x="7982415" y="5983099"/>
            <a:ext cx="517506" cy="738691"/>
          </a:xfrm>
          <a:prstGeom prst="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ate Placeholder 4">
            <a:extLst>
              <a:ext uri="{FF2B5EF4-FFF2-40B4-BE49-F238E27FC236}">
                <a16:creationId xmlns:a16="http://schemas.microsoft.com/office/drawing/2014/main" xmlns="" id="{EE1E6245-08DC-41E9-85F4-1102E8ECB88F}"/>
              </a:ext>
            </a:extLst>
          </p:cNvPr>
          <p:cNvSpPr txBox="1">
            <a:spLocks/>
          </p:cNvSpPr>
          <p:nvPr/>
        </p:nvSpPr>
        <p:spPr>
          <a:xfrm>
            <a:off x="8311410" y="6061670"/>
            <a:ext cx="3448715" cy="269884"/>
          </a:xfrm>
          <a:prstGeom prst="rect">
            <a:avLst/>
          </a:prstGeom>
        </p:spPr>
        <p:txBody>
          <a:bodyPr vert="horz" lIns="91440" tIns="45720" rIns="91440" bIns="45720" rtlCol="0" anchor="ctr"/>
          <a:lstStyle>
            <a:defPPr>
              <a:defRPr lang="fr-FR"/>
            </a:defPPr>
            <a:lvl1pPr marL="0" algn="l" defTabSz="914400" rtl="0" eaLnBrk="1" latinLnBrk="0" hangingPunct="1">
              <a:defRPr lang="fr-FR" sz="800" kern="1200" baseline="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a:solidFill>
                  <a:srgbClr val="FF6600"/>
                </a:solidFill>
              </a:rPr>
              <a:t>Suite de l’écran (utilisez la roulette de votre souris)</a:t>
            </a:r>
          </a:p>
        </p:txBody>
      </p:sp>
      <p:sp>
        <p:nvSpPr>
          <p:cNvPr id="20" name="Rectangle: Rounded Corners 19">
            <a:extLst>
              <a:ext uri="{FF2B5EF4-FFF2-40B4-BE49-F238E27FC236}">
                <a16:creationId xmlns:a16="http://schemas.microsoft.com/office/drawing/2014/main" xmlns="" id="{E6EE9DB6-5E9E-4BD6-846E-7D3BC6DF29FC}"/>
              </a:ext>
            </a:extLst>
          </p:cNvPr>
          <p:cNvSpPr/>
          <p:nvPr/>
        </p:nvSpPr>
        <p:spPr>
          <a:xfrm>
            <a:off x="578104" y="3382593"/>
            <a:ext cx="6992132" cy="2491818"/>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a:extLst>
              <a:ext uri="{FF2B5EF4-FFF2-40B4-BE49-F238E27FC236}">
                <a16:creationId xmlns:a16="http://schemas.microsoft.com/office/drawing/2014/main" xmlns="" id="{CB7C8EE5-2225-462E-B9A9-BF8C589361DD}"/>
              </a:ext>
            </a:extLst>
          </p:cNvPr>
          <p:cNvSpPr txBox="1"/>
          <p:nvPr/>
        </p:nvSpPr>
        <p:spPr>
          <a:xfrm>
            <a:off x="252119" y="4559736"/>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22" name="Rectangle: Rounded Corners 21">
            <a:extLst>
              <a:ext uri="{FF2B5EF4-FFF2-40B4-BE49-F238E27FC236}">
                <a16:creationId xmlns:a16="http://schemas.microsoft.com/office/drawing/2014/main" xmlns="" id="{E304F7E6-5B8B-4032-994C-75DB684A17EF}"/>
              </a:ext>
            </a:extLst>
          </p:cNvPr>
          <p:cNvSpPr/>
          <p:nvPr/>
        </p:nvSpPr>
        <p:spPr>
          <a:xfrm>
            <a:off x="578102" y="5983099"/>
            <a:ext cx="7234053" cy="407372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Rounded Corners 22">
            <a:extLst>
              <a:ext uri="{FF2B5EF4-FFF2-40B4-BE49-F238E27FC236}">
                <a16:creationId xmlns:a16="http://schemas.microsoft.com/office/drawing/2014/main" xmlns="" id="{3DD3AEAC-68CC-4DBF-997A-D19E69DE380B}"/>
              </a:ext>
            </a:extLst>
          </p:cNvPr>
          <p:cNvSpPr/>
          <p:nvPr/>
        </p:nvSpPr>
        <p:spPr>
          <a:xfrm>
            <a:off x="569635" y="10196250"/>
            <a:ext cx="7234053" cy="177561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xmlns="" id="{8953B0D1-AD6F-4529-A687-16759F537951}"/>
              </a:ext>
            </a:extLst>
          </p:cNvPr>
          <p:cNvSpPr/>
          <p:nvPr/>
        </p:nvSpPr>
        <p:spPr>
          <a:xfrm>
            <a:off x="9736980" y="3013749"/>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600" dirty="0">
              <a:solidFill>
                <a:srgbClr val="FF6600"/>
              </a:solidFill>
            </a:endParaRPr>
          </a:p>
        </p:txBody>
      </p:sp>
      <p:sp>
        <p:nvSpPr>
          <p:cNvPr id="26" name="Rectangle 25">
            <a:extLst>
              <a:ext uri="{FF2B5EF4-FFF2-40B4-BE49-F238E27FC236}">
                <a16:creationId xmlns:a16="http://schemas.microsoft.com/office/drawing/2014/main" xmlns="" id="{6613FE04-7C67-4615-9F2C-4C7FFFCEC8E6}"/>
              </a:ext>
            </a:extLst>
          </p:cNvPr>
          <p:cNvSpPr/>
          <p:nvPr/>
        </p:nvSpPr>
        <p:spPr>
          <a:xfrm>
            <a:off x="149387" y="8172663"/>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600" dirty="0">
              <a:solidFill>
                <a:srgbClr val="FF6600"/>
              </a:solidFill>
            </a:endParaRPr>
          </a:p>
        </p:txBody>
      </p:sp>
      <p:sp>
        <p:nvSpPr>
          <p:cNvPr id="28" name="Rectangle 27">
            <a:extLst>
              <a:ext uri="{FF2B5EF4-FFF2-40B4-BE49-F238E27FC236}">
                <a16:creationId xmlns:a16="http://schemas.microsoft.com/office/drawing/2014/main" xmlns="" id="{D14D3035-4D04-4F1B-A14E-A2E0DE1941E9}"/>
              </a:ext>
            </a:extLst>
          </p:cNvPr>
          <p:cNvSpPr/>
          <p:nvPr/>
        </p:nvSpPr>
        <p:spPr>
          <a:xfrm>
            <a:off x="9736980" y="3874924"/>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③</a:t>
            </a:r>
            <a:endParaRPr lang="fr-FR" sz="1600" dirty="0">
              <a:solidFill>
                <a:srgbClr val="FF6600"/>
              </a:solidFill>
            </a:endParaRPr>
          </a:p>
        </p:txBody>
      </p:sp>
      <p:sp>
        <p:nvSpPr>
          <p:cNvPr id="29" name="Rectangle 28">
            <a:extLst>
              <a:ext uri="{FF2B5EF4-FFF2-40B4-BE49-F238E27FC236}">
                <a16:creationId xmlns:a16="http://schemas.microsoft.com/office/drawing/2014/main" xmlns="" id="{7CD096CB-423B-4690-81E9-519938FC8F8D}"/>
              </a:ext>
            </a:extLst>
          </p:cNvPr>
          <p:cNvSpPr/>
          <p:nvPr/>
        </p:nvSpPr>
        <p:spPr>
          <a:xfrm>
            <a:off x="140920" y="11022169"/>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③</a:t>
            </a:r>
            <a:endParaRPr lang="fr-FR" sz="1600" dirty="0">
              <a:solidFill>
                <a:srgbClr val="FF6600"/>
              </a:solidFill>
            </a:endParaRPr>
          </a:p>
        </p:txBody>
      </p:sp>
      <p:cxnSp>
        <p:nvCxnSpPr>
          <p:cNvPr id="30" name="Connecteur droit avec flèche 46">
            <a:extLst>
              <a:ext uri="{FF2B5EF4-FFF2-40B4-BE49-F238E27FC236}">
                <a16:creationId xmlns:a16="http://schemas.microsoft.com/office/drawing/2014/main" xmlns="" id="{08E8A4DE-DE95-4D1C-8F44-43842DCA9EA5}"/>
              </a:ext>
            </a:extLst>
          </p:cNvPr>
          <p:cNvCxnSpPr>
            <a:cxnSpLocks/>
          </p:cNvCxnSpPr>
          <p:nvPr/>
        </p:nvCxnSpPr>
        <p:spPr>
          <a:xfrm flipH="1">
            <a:off x="7674965" y="2782957"/>
            <a:ext cx="517505" cy="2889964"/>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xmlns="" id="{18F92312-E784-478D-B09F-CA5C0003C7E0}"/>
              </a:ext>
            </a:extLst>
          </p:cNvPr>
          <p:cNvSpPr/>
          <p:nvPr/>
        </p:nvSpPr>
        <p:spPr>
          <a:xfrm>
            <a:off x="7541711" y="5732811"/>
            <a:ext cx="248876" cy="25339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Rounded Corners 33">
            <a:extLst>
              <a:ext uri="{FF2B5EF4-FFF2-40B4-BE49-F238E27FC236}">
                <a16:creationId xmlns:a16="http://schemas.microsoft.com/office/drawing/2014/main" xmlns="" id="{464686ED-111A-4BCB-ACAC-BA78F8DB8281}"/>
              </a:ext>
            </a:extLst>
          </p:cNvPr>
          <p:cNvSpPr/>
          <p:nvPr/>
        </p:nvSpPr>
        <p:spPr>
          <a:xfrm>
            <a:off x="5936521" y="12200041"/>
            <a:ext cx="1875633" cy="410160"/>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Rounded Corners 34">
            <a:extLst>
              <a:ext uri="{FF2B5EF4-FFF2-40B4-BE49-F238E27FC236}">
                <a16:creationId xmlns:a16="http://schemas.microsoft.com/office/drawing/2014/main" xmlns="" id="{879CF11C-E470-4635-9391-0FE49CDDC214}"/>
              </a:ext>
            </a:extLst>
          </p:cNvPr>
          <p:cNvSpPr/>
          <p:nvPr/>
        </p:nvSpPr>
        <p:spPr>
          <a:xfrm>
            <a:off x="6931516" y="10922937"/>
            <a:ext cx="610196" cy="43778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xmlns="" id="{FFA99B84-FAFF-4EB8-8B0E-F23F18192147}"/>
              </a:ext>
            </a:extLst>
          </p:cNvPr>
          <p:cNvSpPr/>
          <p:nvPr/>
        </p:nvSpPr>
        <p:spPr>
          <a:xfrm>
            <a:off x="10437966" y="4468567"/>
            <a:ext cx="35137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④</a:t>
            </a:r>
            <a:endParaRPr kumimoji="0" lang="fr-FR" sz="105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xmlns="" id="{E8705407-A25A-457B-9A12-E78F5BE710D4}"/>
              </a:ext>
            </a:extLst>
          </p:cNvPr>
          <p:cNvSpPr/>
          <p:nvPr/>
        </p:nvSpPr>
        <p:spPr>
          <a:xfrm>
            <a:off x="7032620" y="10614236"/>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④</a:t>
            </a:r>
            <a:endParaRPr kumimoji="0" lang="fr-FR" sz="16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6E50AA9C-7956-46F2-B9BD-318D4995F365}"/>
              </a:ext>
            </a:extLst>
          </p:cNvPr>
          <p:cNvSpPr/>
          <p:nvPr/>
        </p:nvSpPr>
        <p:spPr>
          <a:xfrm>
            <a:off x="8144191" y="5325605"/>
            <a:ext cx="351378" cy="261610"/>
          </a:xfrm>
          <a:prstGeom prst="rect">
            <a:avLst/>
          </a:prstGeom>
        </p:spPr>
        <p:txBody>
          <a:bodyPr wrap="none">
            <a:spAutoFit/>
          </a:bodyPr>
          <a:lstStyle/>
          <a:p>
            <a:r>
              <a:rPr lang="fr-FR" sz="105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⑤</a:t>
            </a:r>
            <a:endParaRPr lang="fr-FR" sz="1050" dirty="0">
              <a:solidFill>
                <a:srgbClr val="FF6600"/>
              </a:solidFill>
            </a:endParaRPr>
          </a:p>
        </p:txBody>
      </p:sp>
      <p:sp>
        <p:nvSpPr>
          <p:cNvPr id="39" name="Rectangle 38">
            <a:extLst>
              <a:ext uri="{FF2B5EF4-FFF2-40B4-BE49-F238E27FC236}">
                <a16:creationId xmlns:a16="http://schemas.microsoft.com/office/drawing/2014/main" xmlns="" id="{86125C72-2333-4495-876F-8B099651A6C7}"/>
              </a:ext>
            </a:extLst>
          </p:cNvPr>
          <p:cNvSpPr/>
          <p:nvPr/>
        </p:nvSpPr>
        <p:spPr>
          <a:xfrm>
            <a:off x="5479345" y="12220455"/>
            <a:ext cx="457176" cy="369332"/>
          </a:xfrm>
          <a:prstGeom prst="rect">
            <a:avLst/>
          </a:prstGeom>
        </p:spPr>
        <p:txBody>
          <a:bodyPr wrap="none">
            <a:spAutoFit/>
          </a:bodyPr>
          <a:lstStyle/>
          <a:p>
            <a:r>
              <a:rPr lang="fr-FR"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⑤</a:t>
            </a:r>
            <a:endParaRPr lang="fr-FR" dirty="0">
              <a:solidFill>
                <a:srgbClr val="FF6600"/>
              </a:solidFill>
            </a:endParaRPr>
          </a:p>
        </p:txBody>
      </p:sp>
    </p:spTree>
    <p:extLst>
      <p:ext uri="{BB962C8B-B14F-4D97-AF65-F5344CB8AC3E}">
        <p14:creationId xmlns:p14="http://schemas.microsoft.com/office/powerpoint/2010/main" val="161628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1E354F7-09A5-470C-B2B1-C990A48F113C}"/>
              </a:ext>
            </a:extLst>
          </p:cNvPr>
          <p:cNvGrpSpPr/>
          <p:nvPr/>
        </p:nvGrpSpPr>
        <p:grpSpPr>
          <a:xfrm>
            <a:off x="277473" y="1018859"/>
            <a:ext cx="6515340" cy="5609156"/>
            <a:chOff x="972153" y="917591"/>
            <a:chExt cx="6515340" cy="5609156"/>
          </a:xfrm>
        </p:grpSpPr>
        <p:pic>
          <p:nvPicPr>
            <p:cNvPr id="4" name="Picture 3">
              <a:extLst>
                <a:ext uri="{FF2B5EF4-FFF2-40B4-BE49-F238E27FC236}">
                  <a16:creationId xmlns:a16="http://schemas.microsoft.com/office/drawing/2014/main" xmlns="" id="{15EA2C60-4B32-47B2-BC4E-C25616881D85}"/>
                </a:ext>
              </a:extLst>
            </p:cNvPr>
            <p:cNvPicPr>
              <a:picLocks noChangeAspect="1"/>
            </p:cNvPicPr>
            <p:nvPr/>
          </p:nvPicPr>
          <p:blipFill rotWithShape="1">
            <a:blip r:embed="rId2"/>
            <a:srcRect l="13706" r="13498"/>
            <a:stretch/>
          </p:blipFill>
          <p:spPr>
            <a:xfrm>
              <a:off x="981777" y="917591"/>
              <a:ext cx="6495731" cy="3840258"/>
            </a:xfrm>
            <a:prstGeom prst="rect">
              <a:avLst/>
            </a:prstGeom>
          </p:spPr>
        </p:pic>
        <p:pic>
          <p:nvPicPr>
            <p:cNvPr id="5" name="Picture 4">
              <a:extLst>
                <a:ext uri="{FF2B5EF4-FFF2-40B4-BE49-F238E27FC236}">
                  <a16:creationId xmlns:a16="http://schemas.microsoft.com/office/drawing/2014/main" xmlns="" id="{F55CDA8C-B5D4-491B-8161-53ADE3AE1A40}"/>
                </a:ext>
              </a:extLst>
            </p:cNvPr>
            <p:cNvPicPr>
              <a:picLocks noChangeAspect="1"/>
            </p:cNvPicPr>
            <p:nvPr/>
          </p:nvPicPr>
          <p:blipFill rotWithShape="1">
            <a:blip r:embed="rId3"/>
            <a:srcRect l="13631" r="13627"/>
            <a:stretch/>
          </p:blipFill>
          <p:spPr>
            <a:xfrm>
              <a:off x="972153" y="4750442"/>
              <a:ext cx="6515340" cy="1776305"/>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5 « votre dossier » (Plan de financement prévisionnel)</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18</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397142" y="1049322"/>
            <a:ext cx="4217782" cy="5339923"/>
          </a:xfrm>
          <a:prstGeom prst="rect">
            <a:avLst/>
          </a:prstGeom>
        </p:spPr>
        <p:txBody>
          <a:bodyPr wrap="square">
            <a:spAutoFit/>
          </a:bodyPr>
          <a:lstStyle/>
          <a:p>
            <a:pPr lvl="0"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Choisissez le mode de saisie des moyens entre « </a:t>
            </a:r>
            <a:r>
              <a:rPr lang="fr-FR" sz="1100" b="1" dirty="0">
                <a:solidFill>
                  <a:schemeClr val="tx1">
                    <a:lumMod val="75000"/>
                    <a:lumOff val="25000"/>
                  </a:schemeClr>
                </a:solidFill>
                <a:latin typeface="Arial" charset="0"/>
              </a:rPr>
              <a:t>HT (Hors taxe) </a:t>
            </a:r>
            <a:r>
              <a:rPr lang="fr-FR" sz="1100" dirty="0">
                <a:solidFill>
                  <a:schemeClr val="tx1">
                    <a:lumMod val="75000"/>
                    <a:lumOff val="25000"/>
                  </a:schemeClr>
                </a:solidFill>
                <a:latin typeface="Arial" charset="0"/>
              </a:rPr>
              <a:t>» et « </a:t>
            </a:r>
            <a:r>
              <a:rPr lang="fr-FR" sz="1100" b="1" dirty="0">
                <a:solidFill>
                  <a:schemeClr val="tx1">
                    <a:lumMod val="75000"/>
                    <a:lumOff val="25000"/>
                  </a:schemeClr>
                </a:solidFill>
                <a:latin typeface="Arial" charset="0"/>
              </a:rPr>
              <a:t>TTC (Toutes taxes comprises) </a:t>
            </a:r>
            <a:r>
              <a:rPr lang="fr-FR" sz="1100" dirty="0">
                <a:solidFill>
                  <a:schemeClr val="tx1">
                    <a:lumMod val="75000"/>
                    <a:lumOff val="25000"/>
                  </a:schemeClr>
                </a:solidFill>
                <a:latin typeface="Arial" charset="0"/>
              </a:rPr>
              <a:t>»   </a:t>
            </a:r>
          </a:p>
          <a:p>
            <a:pPr lvl="0"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Renseignez les « </a:t>
            </a:r>
            <a:r>
              <a:rPr lang="fr-FR" sz="1100" b="1" dirty="0">
                <a:solidFill>
                  <a:schemeClr val="tx1">
                    <a:lumMod val="75000"/>
                    <a:lumOff val="25000"/>
                  </a:schemeClr>
                </a:solidFill>
                <a:latin typeface="Arial" charset="0"/>
              </a:rPr>
              <a:t>Dépenses </a:t>
            </a:r>
            <a:r>
              <a:rPr lang="fr-FR" sz="1100" dirty="0">
                <a:solidFill>
                  <a:schemeClr val="tx1">
                    <a:lumMod val="75000"/>
                    <a:lumOff val="25000"/>
                  </a:schemeClr>
                </a:solidFill>
                <a:latin typeface="Arial" charset="0"/>
              </a:rPr>
              <a:t>»  </a:t>
            </a:r>
            <a:endParaRPr lang="fr-FR" sz="1100" dirty="0">
              <a:solidFill>
                <a:srgbClr val="FFFFFF">
                  <a:lumMod val="50000"/>
                </a:srgb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Renseignez les « </a:t>
            </a:r>
            <a:r>
              <a:rPr lang="fr-FR" sz="1100" b="1" dirty="0">
                <a:solidFill>
                  <a:schemeClr val="tx1">
                    <a:lumMod val="75000"/>
                    <a:lumOff val="25000"/>
                  </a:schemeClr>
                </a:solidFill>
                <a:latin typeface="Arial" charset="0"/>
              </a:rPr>
              <a:t>Recettes </a:t>
            </a:r>
            <a:r>
              <a:rPr lang="fr-FR" sz="1100" dirty="0">
                <a:solidFill>
                  <a:schemeClr val="tx1">
                    <a:lumMod val="75000"/>
                    <a:lumOff val="25000"/>
                  </a:schemeClr>
                </a:solidFill>
                <a:latin typeface="Arial" charset="0"/>
              </a:rPr>
              <a:t>» </a:t>
            </a:r>
            <a:r>
              <a:rPr lang="fr-FR" sz="1100"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fr-FR" sz="1100" dirty="0">
              <a:solidFill>
                <a:schemeClr val="tx1">
                  <a:lumMod val="75000"/>
                  <a:lumOff val="25000"/>
                </a:schemeClr>
              </a:solidFill>
            </a:endParaRPr>
          </a:p>
          <a:p>
            <a:pPr lvl="0" algn="just" fontAlgn="base">
              <a:spcBef>
                <a:spcPct val="0"/>
              </a:spcBef>
              <a:spcAft>
                <a:spcPct val="0"/>
              </a:spcAft>
              <a:buClr>
                <a:srgbClr val="92D050"/>
              </a:buClr>
              <a:buSzPct val="76000"/>
              <a:defRPr/>
            </a:pPr>
            <a:endParaRPr lang="fr-FR" sz="1100" dirty="0">
              <a:solidFill>
                <a:srgbClr val="FFFFFF">
                  <a:lumMod val="50000"/>
                </a:srgb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Après avoir indiqué un montant, il est possible d’apporter des précisions en cliquant sur l’icône de bulles de texte. Un champ « </a:t>
            </a:r>
            <a:r>
              <a:rPr lang="fr-FR" sz="1100" b="1" dirty="0">
                <a:solidFill>
                  <a:schemeClr val="tx1">
                    <a:lumMod val="75000"/>
                    <a:lumOff val="25000"/>
                  </a:schemeClr>
                </a:solidFill>
                <a:latin typeface="Arial" charset="0"/>
              </a:rPr>
              <a:t>précisions</a:t>
            </a:r>
            <a:r>
              <a:rPr lang="fr-FR" sz="1100" dirty="0">
                <a:solidFill>
                  <a:schemeClr val="tx1">
                    <a:lumMod val="75000"/>
                    <a:lumOff val="25000"/>
                  </a:schemeClr>
                </a:solidFill>
                <a:latin typeface="Arial" charset="0"/>
              </a:rPr>
              <a:t> » s’affichera.</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Les totaux des dépenses et recettes seront automatiquement calculés par l’application. Il vous est par ailleurs possible d’apporter des précisions et des commentaires en complétant les champs mis à disposition.</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b="1" u="sng" dirty="0">
                <a:solidFill>
                  <a:srgbClr val="FF6600"/>
                </a:solidFill>
                <a:latin typeface="Arial" charset="0"/>
              </a:rPr>
              <a:t>N.B:</a:t>
            </a:r>
            <a:r>
              <a:rPr lang="fr-FR" sz="1100" b="1" dirty="0">
                <a:solidFill>
                  <a:srgbClr val="FF6600"/>
                </a:solidFill>
                <a:latin typeface="Arial" charset="0"/>
              </a:rPr>
              <a:t> Si le message suivant s’affiche, le budget est à rééquilibrer (les dépenses doivent être équivalentes aux recettes)</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Appuyez sur « </a:t>
            </a:r>
            <a:r>
              <a:rPr lang="fr-FR" sz="1100" b="1" dirty="0">
                <a:solidFill>
                  <a:schemeClr val="tx1">
                    <a:lumMod val="75000"/>
                    <a:lumOff val="25000"/>
                  </a:schemeClr>
                </a:solidFill>
                <a:latin typeface="Arial" charset="0"/>
              </a:rPr>
              <a:t>Suivant</a:t>
            </a:r>
            <a:r>
              <a:rPr lang="fr-FR" sz="1100" dirty="0">
                <a:solidFill>
                  <a:schemeClr val="tx1">
                    <a:lumMod val="75000"/>
                    <a:lumOff val="25000"/>
                  </a:schemeClr>
                </a:solidFill>
                <a:latin typeface="Arial" charset="0"/>
              </a:rPr>
              <a:t> » pour passer à l’étape suivante. Sinon sur « </a:t>
            </a:r>
            <a:r>
              <a:rPr lang="fr-FR" sz="1100" b="1" dirty="0">
                <a:solidFill>
                  <a:schemeClr val="tx1">
                    <a:lumMod val="75000"/>
                    <a:lumOff val="25000"/>
                  </a:schemeClr>
                </a:solidFill>
                <a:latin typeface="Arial" charset="0"/>
              </a:rPr>
              <a:t>Enregistrer</a:t>
            </a:r>
            <a:r>
              <a:rPr lang="fr-FR" sz="1100" dirty="0">
                <a:solidFill>
                  <a:schemeClr val="tx1">
                    <a:lumMod val="75000"/>
                    <a:lumOff val="25000"/>
                  </a:schemeClr>
                </a:solidFill>
                <a:latin typeface="Arial" charset="0"/>
              </a:rPr>
              <a:t> » pour reprendre plus tard la demande.</a:t>
            </a:r>
          </a:p>
        </p:txBody>
      </p:sp>
      <p:sp>
        <p:nvSpPr>
          <p:cNvPr id="19" name="Espace réservé du pied de page 9">
            <a:extLst>
              <a:ext uri="{FF2B5EF4-FFF2-40B4-BE49-F238E27FC236}">
                <a16:creationId xmlns:a16="http://schemas.microsoft.com/office/drawing/2014/main" xmlns="" id="{B4315613-958E-4C06-BA4E-EFF4B1ECD872}"/>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0" name="Rectangle: Rounded Corners 19">
            <a:extLst>
              <a:ext uri="{FF2B5EF4-FFF2-40B4-BE49-F238E27FC236}">
                <a16:creationId xmlns:a16="http://schemas.microsoft.com/office/drawing/2014/main" xmlns="" id="{83CCB76A-D30A-414B-8A5D-BB83B3EE7654}"/>
              </a:ext>
            </a:extLst>
          </p:cNvPr>
          <p:cNvSpPr/>
          <p:nvPr/>
        </p:nvSpPr>
        <p:spPr>
          <a:xfrm>
            <a:off x="520353" y="2743200"/>
            <a:ext cx="4330780" cy="33961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46">
            <a:extLst>
              <a:ext uri="{FF2B5EF4-FFF2-40B4-BE49-F238E27FC236}">
                <a16:creationId xmlns:a16="http://schemas.microsoft.com/office/drawing/2014/main" xmlns="" id="{F2B33632-D73B-454B-8B05-4E66C923DA9C}"/>
              </a:ext>
            </a:extLst>
          </p:cNvPr>
          <p:cNvCxnSpPr>
            <a:cxnSpLocks/>
          </p:cNvCxnSpPr>
          <p:nvPr/>
        </p:nvCxnSpPr>
        <p:spPr>
          <a:xfrm flipH="1">
            <a:off x="4263887" y="1232390"/>
            <a:ext cx="3133256" cy="142135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32B61F21-9601-4A4E-A093-8D39C6E88437}"/>
              </a:ext>
            </a:extLst>
          </p:cNvPr>
          <p:cNvSpPr/>
          <p:nvPr/>
        </p:nvSpPr>
        <p:spPr>
          <a:xfrm>
            <a:off x="547832" y="3172264"/>
            <a:ext cx="2869136" cy="163488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46">
            <a:extLst>
              <a:ext uri="{FF2B5EF4-FFF2-40B4-BE49-F238E27FC236}">
                <a16:creationId xmlns:a16="http://schemas.microsoft.com/office/drawing/2014/main" xmlns="" id="{8A441D02-110E-409F-896B-2322F81D099E}"/>
              </a:ext>
            </a:extLst>
          </p:cNvPr>
          <p:cNvCxnSpPr>
            <a:cxnSpLocks/>
          </p:cNvCxnSpPr>
          <p:nvPr/>
        </p:nvCxnSpPr>
        <p:spPr>
          <a:xfrm flipH="1">
            <a:off x="3416971" y="1845760"/>
            <a:ext cx="4007651" cy="1534497"/>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4CED077-E013-4132-82D9-8F2F9D40C646}"/>
              </a:ext>
            </a:extLst>
          </p:cNvPr>
          <p:cNvSpPr/>
          <p:nvPr/>
        </p:nvSpPr>
        <p:spPr>
          <a:xfrm>
            <a:off x="3677703" y="3359173"/>
            <a:ext cx="2869136" cy="205984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46">
            <a:extLst>
              <a:ext uri="{FF2B5EF4-FFF2-40B4-BE49-F238E27FC236}">
                <a16:creationId xmlns:a16="http://schemas.microsoft.com/office/drawing/2014/main" xmlns="" id="{7F8DFB51-C996-4852-980C-A4AD4B4BCC9D}"/>
              </a:ext>
            </a:extLst>
          </p:cNvPr>
          <p:cNvCxnSpPr>
            <a:cxnSpLocks/>
          </p:cNvCxnSpPr>
          <p:nvPr/>
        </p:nvCxnSpPr>
        <p:spPr>
          <a:xfrm flipH="1">
            <a:off x="6355410" y="3040338"/>
            <a:ext cx="967965" cy="113414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xmlns="" id="{1A058DA3-18F0-40BE-9394-85F61A03EEF9}"/>
              </a:ext>
            </a:extLst>
          </p:cNvPr>
          <p:cNvSpPr/>
          <p:nvPr/>
        </p:nvSpPr>
        <p:spPr>
          <a:xfrm>
            <a:off x="6010062" y="4047790"/>
            <a:ext cx="248876" cy="25339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46">
            <a:extLst>
              <a:ext uri="{FF2B5EF4-FFF2-40B4-BE49-F238E27FC236}">
                <a16:creationId xmlns:a16="http://schemas.microsoft.com/office/drawing/2014/main" xmlns="" id="{3210FFDD-3A83-43B0-BF1F-93AB85C173E6}"/>
              </a:ext>
            </a:extLst>
          </p:cNvPr>
          <p:cNvCxnSpPr>
            <a:cxnSpLocks/>
          </p:cNvCxnSpPr>
          <p:nvPr/>
        </p:nvCxnSpPr>
        <p:spPr>
          <a:xfrm flipH="1">
            <a:off x="6363734" y="2352150"/>
            <a:ext cx="1033408" cy="945413"/>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xmlns="" id="{CE9848B4-F897-48C9-84E3-490AE06620B0}"/>
              </a:ext>
            </a:extLst>
          </p:cNvPr>
          <p:cNvSpPr/>
          <p:nvPr/>
        </p:nvSpPr>
        <p:spPr>
          <a:xfrm>
            <a:off x="466561" y="5599411"/>
            <a:ext cx="6080278" cy="63492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46">
            <a:extLst>
              <a:ext uri="{FF2B5EF4-FFF2-40B4-BE49-F238E27FC236}">
                <a16:creationId xmlns:a16="http://schemas.microsoft.com/office/drawing/2014/main" xmlns="" id="{40DC536A-F40D-4124-BBC2-B160EFF861AB}"/>
              </a:ext>
            </a:extLst>
          </p:cNvPr>
          <p:cNvCxnSpPr>
            <a:cxnSpLocks/>
          </p:cNvCxnSpPr>
          <p:nvPr/>
        </p:nvCxnSpPr>
        <p:spPr>
          <a:xfrm flipH="1">
            <a:off x="6643311" y="3876792"/>
            <a:ext cx="753831" cy="1769147"/>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xmlns="" id="{62042DF4-C80C-403C-B31D-B3200EAF2ABA}"/>
              </a:ext>
            </a:extLst>
          </p:cNvPr>
          <p:cNvSpPr/>
          <p:nvPr/>
        </p:nvSpPr>
        <p:spPr>
          <a:xfrm>
            <a:off x="5113338" y="6279255"/>
            <a:ext cx="1433502" cy="28188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xmlns="" id="{52C4E7F2-6DCF-4B87-B9C0-C14AE62249EE}"/>
              </a:ext>
            </a:extLst>
          </p:cNvPr>
          <p:cNvCxnSpPr>
            <a:cxnSpLocks/>
          </p:cNvCxnSpPr>
          <p:nvPr/>
        </p:nvCxnSpPr>
        <p:spPr>
          <a:xfrm flipH="1">
            <a:off x="6579436" y="6142383"/>
            <a:ext cx="817706" cy="301157"/>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xmlns="" id="{B1A62CA2-6885-4896-910A-AA8605CC4B76}"/>
              </a:ext>
            </a:extLst>
          </p:cNvPr>
          <p:cNvPicPr>
            <a:picLocks noChangeAspect="1"/>
          </p:cNvPicPr>
          <p:nvPr/>
        </p:nvPicPr>
        <p:blipFill>
          <a:blip r:embed="rId4"/>
          <a:stretch>
            <a:fillRect/>
          </a:stretch>
        </p:blipFill>
        <p:spPr>
          <a:xfrm>
            <a:off x="7985775" y="4988604"/>
            <a:ext cx="2905323" cy="860836"/>
          </a:xfrm>
          <a:prstGeom prst="rect">
            <a:avLst/>
          </a:prstGeom>
        </p:spPr>
      </p:pic>
      <p:sp>
        <p:nvSpPr>
          <p:cNvPr id="23" name="Date Placeholder 4">
            <a:extLst>
              <a:ext uri="{FF2B5EF4-FFF2-40B4-BE49-F238E27FC236}">
                <a16:creationId xmlns:a16="http://schemas.microsoft.com/office/drawing/2014/main" xmlns="" id="{F6033751-67D9-4366-AF26-9252D9C2986B}"/>
              </a:ext>
            </a:extLst>
          </p:cNvPr>
          <p:cNvSpPr>
            <a:spLocks noGrp="1"/>
          </p:cNvSpPr>
          <p:nvPr>
            <p:ph type="dt" sz="half" idx="4294967295"/>
          </p:nvPr>
        </p:nvSpPr>
        <p:spPr>
          <a:xfrm>
            <a:off x="263029" y="6618218"/>
            <a:ext cx="2133600" cy="216000"/>
          </a:xfrm>
        </p:spPr>
        <p:txBody>
          <a:bodyPr/>
          <a:lstStyle/>
          <a:p>
            <a:r>
              <a:rPr lang="fr-FR" dirty="0"/>
              <a:t>Juillet 2021</a:t>
            </a:r>
          </a:p>
        </p:txBody>
      </p:sp>
    </p:spTree>
    <p:extLst>
      <p:ext uri="{BB962C8B-B14F-4D97-AF65-F5344CB8AC3E}">
        <p14:creationId xmlns:p14="http://schemas.microsoft.com/office/powerpoint/2010/main" val="147432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2865D3C4-5906-4D8A-9EB9-31D6CBCF8124}"/>
              </a:ext>
            </a:extLst>
          </p:cNvPr>
          <p:cNvGrpSpPr/>
          <p:nvPr/>
        </p:nvGrpSpPr>
        <p:grpSpPr>
          <a:xfrm>
            <a:off x="338921" y="1049322"/>
            <a:ext cx="6997596" cy="5213581"/>
            <a:chOff x="338921" y="1049322"/>
            <a:chExt cx="6997596" cy="5213581"/>
          </a:xfrm>
        </p:grpSpPr>
        <p:pic>
          <p:nvPicPr>
            <p:cNvPr id="2" name="Picture 1">
              <a:extLst>
                <a:ext uri="{FF2B5EF4-FFF2-40B4-BE49-F238E27FC236}">
                  <a16:creationId xmlns:a16="http://schemas.microsoft.com/office/drawing/2014/main" xmlns="" id="{1C4C62CA-D55D-4D4F-B959-46607F8F3EE5}"/>
                </a:ext>
              </a:extLst>
            </p:cNvPr>
            <p:cNvPicPr>
              <a:picLocks noChangeAspect="1"/>
            </p:cNvPicPr>
            <p:nvPr/>
          </p:nvPicPr>
          <p:blipFill>
            <a:blip r:embed="rId2"/>
            <a:stretch>
              <a:fillRect/>
            </a:stretch>
          </p:blipFill>
          <p:spPr>
            <a:xfrm>
              <a:off x="338921" y="1049322"/>
              <a:ext cx="6997596" cy="4369700"/>
            </a:xfrm>
            <a:prstGeom prst="rect">
              <a:avLst/>
            </a:prstGeom>
          </p:spPr>
        </p:pic>
        <p:pic>
          <p:nvPicPr>
            <p:cNvPr id="8" name="Picture 7">
              <a:extLst>
                <a:ext uri="{FF2B5EF4-FFF2-40B4-BE49-F238E27FC236}">
                  <a16:creationId xmlns:a16="http://schemas.microsoft.com/office/drawing/2014/main" xmlns="" id="{5B96DE82-1473-41DB-B4BF-BDE158741966}"/>
                </a:ext>
              </a:extLst>
            </p:cNvPr>
            <p:cNvPicPr>
              <a:picLocks noChangeAspect="1"/>
            </p:cNvPicPr>
            <p:nvPr/>
          </p:nvPicPr>
          <p:blipFill>
            <a:blip r:embed="rId3"/>
            <a:stretch>
              <a:fillRect/>
            </a:stretch>
          </p:blipFill>
          <p:spPr>
            <a:xfrm>
              <a:off x="390147" y="5406854"/>
              <a:ext cx="6912000" cy="856049"/>
            </a:xfrm>
            <a:prstGeom prst="rect">
              <a:avLst/>
            </a:prstGeom>
          </p:spPr>
        </p:pic>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5 « votre dossier » (Domiciliation bancaire)</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19</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594333" y="2724118"/>
            <a:ext cx="4081216" cy="3139321"/>
          </a:xfrm>
          <a:prstGeom prst="rect">
            <a:avLst/>
          </a:prstGeom>
        </p:spPr>
        <p:txBody>
          <a:bodyPr wrap="square">
            <a:spAutoFit/>
          </a:bodyPr>
          <a:lstStyle/>
          <a:p>
            <a:pPr lvl="0"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Ajoutez une domiciliation bancaire en complétant les différents champs : </a:t>
            </a:r>
            <a:r>
              <a:rPr lang="fr-FR" sz="1100" b="1" dirty="0">
                <a:solidFill>
                  <a:schemeClr val="tx1">
                    <a:lumMod val="75000"/>
                    <a:lumOff val="25000"/>
                  </a:schemeClr>
                </a:solidFill>
                <a:latin typeface="Arial" charset="0"/>
              </a:rPr>
              <a:t>« Titulaire du compte » </a:t>
            </a:r>
            <a:r>
              <a:rPr lang="fr-FR" sz="1100" dirty="0">
                <a:solidFill>
                  <a:schemeClr val="tx1">
                    <a:lumMod val="75000"/>
                    <a:lumOff val="25000"/>
                  </a:schemeClr>
                </a:solidFill>
                <a:latin typeface="Arial" charset="0"/>
              </a:rPr>
              <a:t>et « </a:t>
            </a:r>
            <a:r>
              <a:rPr lang="fr-FR" sz="1100" b="1" dirty="0">
                <a:solidFill>
                  <a:schemeClr val="tx1">
                    <a:lumMod val="75000"/>
                    <a:lumOff val="25000"/>
                  </a:schemeClr>
                </a:solidFill>
                <a:latin typeface="Arial" charset="0"/>
              </a:rPr>
              <a:t>IBAN et BIC </a:t>
            </a:r>
            <a:r>
              <a:rPr lang="fr-FR" sz="1100" dirty="0">
                <a:solidFill>
                  <a:schemeClr val="tx1">
                    <a:lumMod val="75000"/>
                    <a:lumOff val="25000"/>
                  </a:schemeClr>
                </a:solidFill>
                <a:latin typeface="Arial" charset="0"/>
              </a:rPr>
              <a:t>»   </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Joignez un « </a:t>
            </a:r>
            <a:r>
              <a:rPr lang="fr-FR" sz="1100" b="1" dirty="0">
                <a:solidFill>
                  <a:schemeClr val="tx1">
                    <a:lumMod val="75000"/>
                    <a:lumOff val="25000"/>
                  </a:schemeClr>
                </a:solidFill>
                <a:latin typeface="Arial" charset="0"/>
              </a:rPr>
              <a:t>Relevé d’Identité Bancaire (RIB) </a:t>
            </a:r>
            <a:r>
              <a:rPr lang="fr-FR" sz="1100" dirty="0">
                <a:solidFill>
                  <a:schemeClr val="tx1">
                    <a:lumMod val="75000"/>
                    <a:lumOff val="25000"/>
                  </a:schemeClr>
                </a:solidFill>
                <a:latin typeface="Arial" charset="0"/>
              </a:rPr>
              <a:t>» en cliquant sur « </a:t>
            </a:r>
            <a:r>
              <a:rPr lang="fr-FR" sz="1100" b="1" dirty="0">
                <a:solidFill>
                  <a:schemeClr val="tx1">
                    <a:lumMod val="75000"/>
                    <a:lumOff val="25000"/>
                  </a:schemeClr>
                </a:solidFill>
                <a:latin typeface="Arial" charset="0"/>
              </a:rPr>
              <a:t>Ajouter </a:t>
            </a:r>
            <a:r>
              <a:rPr lang="fr-FR" sz="1100" dirty="0">
                <a:solidFill>
                  <a:schemeClr val="tx1">
                    <a:lumMod val="75000"/>
                    <a:lumOff val="25000"/>
                  </a:schemeClr>
                </a:solidFill>
                <a:latin typeface="Arial" charset="0"/>
              </a:rPr>
              <a:t>»</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Appuyez sur « </a:t>
            </a:r>
            <a:r>
              <a:rPr lang="fr-FR" sz="1100" b="1" dirty="0">
                <a:solidFill>
                  <a:schemeClr val="tx1">
                    <a:lumMod val="75000"/>
                    <a:lumOff val="25000"/>
                  </a:schemeClr>
                </a:solidFill>
                <a:latin typeface="Arial" charset="0"/>
              </a:rPr>
              <a:t>Suivant</a:t>
            </a:r>
            <a:r>
              <a:rPr lang="fr-FR" sz="1100" dirty="0">
                <a:solidFill>
                  <a:schemeClr val="tx1">
                    <a:lumMod val="75000"/>
                    <a:lumOff val="25000"/>
                  </a:schemeClr>
                </a:solidFill>
                <a:latin typeface="Arial" charset="0"/>
              </a:rPr>
              <a:t> » pour passer à l’étape suivante. Sinon sur « </a:t>
            </a:r>
            <a:r>
              <a:rPr lang="fr-FR" sz="1100" b="1" dirty="0">
                <a:solidFill>
                  <a:schemeClr val="tx1">
                    <a:lumMod val="75000"/>
                    <a:lumOff val="25000"/>
                  </a:schemeClr>
                </a:solidFill>
                <a:latin typeface="Arial" charset="0"/>
              </a:rPr>
              <a:t>Enregistrer</a:t>
            </a:r>
            <a:r>
              <a:rPr lang="fr-FR" sz="1100" dirty="0">
                <a:solidFill>
                  <a:schemeClr val="tx1">
                    <a:lumMod val="75000"/>
                    <a:lumOff val="25000"/>
                  </a:schemeClr>
                </a:solidFill>
                <a:latin typeface="Arial" charset="0"/>
              </a:rPr>
              <a:t> » pour reprendre plus tard la demande.</a:t>
            </a: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algn="just"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p:txBody>
      </p:sp>
      <p:sp>
        <p:nvSpPr>
          <p:cNvPr id="19" name="Espace réservé du pied de page 9">
            <a:extLst>
              <a:ext uri="{FF2B5EF4-FFF2-40B4-BE49-F238E27FC236}">
                <a16:creationId xmlns:a16="http://schemas.microsoft.com/office/drawing/2014/main" xmlns="" id="{B4315613-958E-4C06-BA4E-EFF4B1ECD872}"/>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cxnSp>
        <p:nvCxnSpPr>
          <p:cNvPr id="21" name="Connecteur droit avec flèche 46">
            <a:extLst>
              <a:ext uri="{FF2B5EF4-FFF2-40B4-BE49-F238E27FC236}">
                <a16:creationId xmlns:a16="http://schemas.microsoft.com/office/drawing/2014/main" xmlns="" id="{F2B33632-D73B-454B-8B05-4E66C923DA9C}"/>
              </a:ext>
            </a:extLst>
          </p:cNvPr>
          <p:cNvCxnSpPr>
            <a:cxnSpLocks/>
          </p:cNvCxnSpPr>
          <p:nvPr/>
        </p:nvCxnSpPr>
        <p:spPr>
          <a:xfrm flipH="1">
            <a:off x="7077443" y="2993457"/>
            <a:ext cx="516890" cy="329744"/>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xmlns="" id="{62042DF4-C80C-403C-B31D-B3200EAF2ABA}"/>
              </a:ext>
            </a:extLst>
          </p:cNvPr>
          <p:cNvSpPr/>
          <p:nvPr/>
        </p:nvSpPr>
        <p:spPr>
          <a:xfrm>
            <a:off x="5479402" y="5846811"/>
            <a:ext cx="1701044" cy="41738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xmlns="" id="{52C4E7F2-6DCF-4B87-B9C0-C14AE62249EE}"/>
              </a:ext>
            </a:extLst>
          </p:cNvPr>
          <p:cNvCxnSpPr>
            <a:cxnSpLocks/>
          </p:cNvCxnSpPr>
          <p:nvPr/>
        </p:nvCxnSpPr>
        <p:spPr>
          <a:xfrm flipH="1">
            <a:off x="7177019" y="5303520"/>
            <a:ext cx="417314" cy="534647"/>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86F1628D-12EF-4BE8-804E-4EC4D375E584}"/>
              </a:ext>
            </a:extLst>
          </p:cNvPr>
          <p:cNvSpPr/>
          <p:nvPr/>
        </p:nvSpPr>
        <p:spPr>
          <a:xfrm>
            <a:off x="660831" y="2894436"/>
            <a:ext cx="6355986" cy="1668538"/>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avec flèche 46">
            <a:extLst>
              <a:ext uri="{FF2B5EF4-FFF2-40B4-BE49-F238E27FC236}">
                <a16:creationId xmlns:a16="http://schemas.microsoft.com/office/drawing/2014/main" xmlns="" id="{D7E1419A-CAC5-4017-9451-341B9077F824}"/>
              </a:ext>
            </a:extLst>
          </p:cNvPr>
          <p:cNvCxnSpPr>
            <a:cxnSpLocks/>
          </p:cNvCxnSpPr>
          <p:nvPr/>
        </p:nvCxnSpPr>
        <p:spPr>
          <a:xfrm flipH="1">
            <a:off x="6468535" y="4244009"/>
            <a:ext cx="1125798" cy="842918"/>
          </a:xfrm>
          <a:prstGeom prst="straightConnector1">
            <a:avLst/>
          </a:prstGeom>
          <a:ln w="127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xmlns="" id="{5EDEF602-A68F-4149-8AC4-9A58D69DD2F5}"/>
              </a:ext>
            </a:extLst>
          </p:cNvPr>
          <p:cNvSpPr/>
          <p:nvPr/>
        </p:nvSpPr>
        <p:spPr>
          <a:xfrm>
            <a:off x="5583315" y="5131705"/>
            <a:ext cx="711607" cy="27867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ate Placeholder 4">
            <a:extLst>
              <a:ext uri="{FF2B5EF4-FFF2-40B4-BE49-F238E27FC236}">
                <a16:creationId xmlns:a16="http://schemas.microsoft.com/office/drawing/2014/main" xmlns="" id="{5F013B66-28F0-447C-8C50-BBFDB0523435}"/>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168778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Sommaire</a:t>
            </a:r>
          </a:p>
        </p:txBody>
      </p:sp>
      <p:sp>
        <p:nvSpPr>
          <p:cNvPr id="11" name="Espace réservé du numéro de diapositive 10"/>
          <p:cNvSpPr>
            <a:spLocks noGrp="1"/>
          </p:cNvSpPr>
          <p:nvPr>
            <p:ph type="sldNum" sz="quarter" idx="14"/>
          </p:nvPr>
        </p:nvSpPr>
        <p:spPr>
          <a:xfrm>
            <a:off x="11407523" y="6472726"/>
            <a:ext cx="557900" cy="216000"/>
          </a:xfrm>
        </p:spPr>
        <p:txBody>
          <a:bodyPr/>
          <a:lstStyle/>
          <a:p>
            <a:fld id="{82A3DDED-B6E6-42BB-9FCD-488F825FD69F}" type="slidenum">
              <a:rPr lang="fr-FR" smtClean="0"/>
              <a:pPr/>
              <a:t>2</a:t>
            </a:fld>
            <a:endParaRPr lang="fr-FR" dirty="0"/>
          </a:p>
        </p:txBody>
      </p:sp>
      <p:sp>
        <p:nvSpPr>
          <p:cNvPr id="5" name="Espace réservé du pied de page 9">
            <a:extLst>
              <a:ext uri="{FF2B5EF4-FFF2-40B4-BE49-F238E27FC236}">
                <a16:creationId xmlns:a16="http://schemas.microsoft.com/office/drawing/2014/main" xmlns="" id="{4B252057-D8BA-4E5F-BD68-404ABF68902C}"/>
              </a:ext>
            </a:extLst>
          </p:cNvPr>
          <p:cNvSpPr>
            <a:spLocks noGrp="1"/>
          </p:cNvSpPr>
          <p:nvPr>
            <p:ph type="ftr" sz="quarter" idx="4294967295"/>
          </p:nvPr>
        </p:nvSpPr>
        <p:spPr>
          <a:xfrm>
            <a:off x="6468533" y="6465818"/>
            <a:ext cx="4938989" cy="216000"/>
          </a:xfrm>
        </p:spPr>
        <p:txBody>
          <a:bodyPr/>
          <a:lstStyle/>
          <a:p>
            <a:r>
              <a:rPr lang="fr-FR" dirty="0"/>
              <a:t>CNSA – DESMS | Guide utilisateur Espace Usagers</a:t>
            </a:r>
          </a:p>
        </p:txBody>
      </p:sp>
    </p:spTree>
    <p:extLst>
      <p:ext uri="{BB962C8B-B14F-4D97-AF65-F5344CB8AC3E}">
        <p14:creationId xmlns:p14="http://schemas.microsoft.com/office/powerpoint/2010/main" val="269647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4">
            <a:extLst>
              <a:ext uri="{FF2B5EF4-FFF2-40B4-BE49-F238E27FC236}">
                <a16:creationId xmlns:a16="http://schemas.microsoft.com/office/drawing/2014/main" xmlns="" id="{30164690-0106-4225-84D2-0FD076216D46}"/>
              </a:ext>
            </a:extLst>
          </p:cNvPr>
          <p:cNvSpPr>
            <a:spLocks noGrp="1"/>
          </p:cNvSpPr>
          <p:nvPr>
            <p:ph type="dt" sz="half" idx="4294967295"/>
          </p:nvPr>
        </p:nvSpPr>
        <p:spPr>
          <a:xfrm>
            <a:off x="263029" y="6465818"/>
            <a:ext cx="2133600" cy="216000"/>
          </a:xfrm>
        </p:spPr>
        <p:txBody>
          <a:bodyPr/>
          <a:lstStyle/>
          <a:p>
            <a:r>
              <a:rPr lang="fr-FR" dirty="0"/>
              <a:t>Juin 2021</a:t>
            </a:r>
          </a:p>
        </p:txBody>
      </p:sp>
      <p:grpSp>
        <p:nvGrpSpPr>
          <p:cNvPr id="10" name="Group 9">
            <a:extLst>
              <a:ext uri="{FF2B5EF4-FFF2-40B4-BE49-F238E27FC236}">
                <a16:creationId xmlns:a16="http://schemas.microsoft.com/office/drawing/2014/main" xmlns="" id="{428565E8-BE1E-4AF8-99D0-45AF88C62D2B}"/>
              </a:ext>
            </a:extLst>
          </p:cNvPr>
          <p:cNvGrpSpPr/>
          <p:nvPr/>
        </p:nvGrpSpPr>
        <p:grpSpPr>
          <a:xfrm>
            <a:off x="0" y="880698"/>
            <a:ext cx="6537997" cy="7464058"/>
            <a:chOff x="0" y="880698"/>
            <a:chExt cx="6537997" cy="7464058"/>
          </a:xfrm>
        </p:grpSpPr>
        <p:pic>
          <p:nvPicPr>
            <p:cNvPr id="2" name="Picture 1">
              <a:extLst>
                <a:ext uri="{FF2B5EF4-FFF2-40B4-BE49-F238E27FC236}">
                  <a16:creationId xmlns:a16="http://schemas.microsoft.com/office/drawing/2014/main" xmlns="" id="{4D0D2365-73A7-408A-BE7B-949BE38C1E05}"/>
                </a:ext>
              </a:extLst>
            </p:cNvPr>
            <p:cNvPicPr>
              <a:picLocks noChangeAspect="1"/>
            </p:cNvPicPr>
            <p:nvPr/>
          </p:nvPicPr>
          <p:blipFill rotWithShape="1">
            <a:blip r:embed="rId2"/>
            <a:srcRect r="581"/>
            <a:stretch/>
          </p:blipFill>
          <p:spPr>
            <a:xfrm>
              <a:off x="0" y="880698"/>
              <a:ext cx="6537997" cy="4537542"/>
            </a:xfrm>
            <a:prstGeom prst="rect">
              <a:avLst/>
            </a:prstGeom>
          </p:spPr>
          <p:style>
            <a:lnRef idx="2">
              <a:schemeClr val="accent6"/>
            </a:lnRef>
            <a:fillRef idx="1">
              <a:schemeClr val="lt1"/>
            </a:fillRef>
            <a:effectRef idx="0">
              <a:schemeClr val="accent6"/>
            </a:effectRef>
            <a:fontRef idx="minor">
              <a:schemeClr val="dk1"/>
            </a:fontRef>
          </p:style>
        </p:pic>
        <p:pic>
          <p:nvPicPr>
            <p:cNvPr id="9" name="Picture 8">
              <a:extLst>
                <a:ext uri="{FF2B5EF4-FFF2-40B4-BE49-F238E27FC236}">
                  <a16:creationId xmlns:a16="http://schemas.microsoft.com/office/drawing/2014/main" xmlns="" id="{03CD724B-D82B-4F88-831D-23F6B5B82DD0}"/>
                </a:ext>
              </a:extLst>
            </p:cNvPr>
            <p:cNvPicPr>
              <a:picLocks noChangeAspect="1"/>
            </p:cNvPicPr>
            <p:nvPr/>
          </p:nvPicPr>
          <p:blipFill>
            <a:blip r:embed="rId3"/>
            <a:stretch>
              <a:fillRect/>
            </a:stretch>
          </p:blipFill>
          <p:spPr>
            <a:xfrm>
              <a:off x="26532" y="5418239"/>
              <a:ext cx="6505200" cy="2926517"/>
            </a:xfrm>
            <a:prstGeom prst="rect">
              <a:avLst/>
            </a:prstGeom>
          </p:spPr>
          <p:style>
            <a:lnRef idx="2">
              <a:schemeClr val="accent6"/>
            </a:lnRef>
            <a:fillRef idx="1">
              <a:schemeClr val="lt1"/>
            </a:fillRef>
            <a:effectRef idx="0">
              <a:schemeClr val="accent6"/>
            </a:effectRef>
            <a:fontRef idx="minor">
              <a:schemeClr val="dk1"/>
            </a:fontRef>
          </p:style>
        </p:pic>
      </p:gr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20</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6700131" y="1258519"/>
            <a:ext cx="5389274" cy="4955203"/>
          </a:xfrm>
          <a:prstGeom prst="rect">
            <a:avLst/>
          </a:prstGeom>
        </p:spPr>
        <p:txBody>
          <a:bodyPr wrap="square">
            <a:spAutoFit/>
          </a:bodyPr>
          <a:lstStyle/>
          <a:p>
            <a:pPr lvl="0" algn="just" fontAlgn="base">
              <a:spcBef>
                <a:spcPct val="0"/>
              </a:spcBef>
              <a:spcAft>
                <a:spcPct val="0"/>
              </a:spcAft>
              <a:buClr>
                <a:srgbClr val="92D050"/>
              </a:buClr>
              <a:buSzPct val="76000"/>
              <a:defRPr/>
            </a:pPr>
            <a:endParaRPr lang="fr-FR" sz="1100" dirty="0">
              <a:solidFill>
                <a:srgbClr val="FFFFFF">
                  <a:lumMod val="50000"/>
                </a:srgbClr>
              </a:solidFill>
              <a:latin typeface="Arial" charset="0"/>
            </a:endParaRPr>
          </a:p>
          <a:p>
            <a:pPr fontAlgn="base">
              <a:spcBef>
                <a:spcPct val="0"/>
              </a:spcBef>
              <a:spcAft>
                <a:spcPct val="0"/>
              </a:spcAft>
              <a:buClr>
                <a:srgbClr val="92D050"/>
              </a:buClr>
              <a:buSzPct val="76000"/>
              <a:defRPr/>
            </a:pPr>
            <a:r>
              <a:rPr lang="fr-FR" sz="1100" dirty="0">
                <a:solidFill>
                  <a:schemeClr val="tx1">
                    <a:lumMod val="75000"/>
                    <a:lumOff val="25000"/>
                  </a:schemeClr>
                </a:solidFill>
                <a:latin typeface="Arial" charset="0"/>
              </a:rPr>
              <a:t>Cette partie « </a:t>
            </a:r>
            <a:r>
              <a:rPr lang="fr-FR" sz="1100" b="1" dirty="0">
                <a:solidFill>
                  <a:schemeClr val="tx1">
                    <a:lumMod val="75000"/>
                    <a:lumOff val="25000"/>
                  </a:schemeClr>
                </a:solidFill>
                <a:latin typeface="Arial" charset="0"/>
              </a:rPr>
              <a:t>Pièces </a:t>
            </a:r>
            <a:r>
              <a:rPr lang="fr-FR" sz="1100" dirty="0">
                <a:solidFill>
                  <a:schemeClr val="tx1">
                    <a:lumMod val="75000"/>
                    <a:lumOff val="25000"/>
                  </a:schemeClr>
                </a:solidFill>
                <a:latin typeface="Arial" charset="0"/>
              </a:rPr>
              <a:t>» vous permet de joindre les documents ou pièces nécessaires à la composition du dossier, comme :</a:t>
            </a:r>
          </a:p>
          <a:p>
            <a:pPr fontAlgn="base">
              <a:spcBef>
                <a:spcPct val="0"/>
              </a:spcBef>
              <a:spcAft>
                <a:spcPct val="0"/>
              </a:spcAft>
              <a:buClr>
                <a:srgbClr val="92D050"/>
              </a:buClr>
              <a:buSzPct val="76000"/>
              <a:defRPr/>
            </a:pPr>
            <a:endParaRPr lang="fr-FR" sz="1100" dirty="0">
              <a:solidFill>
                <a:schemeClr val="tx1">
                  <a:lumMod val="75000"/>
                  <a:lumOff val="25000"/>
                </a:schemeClr>
              </a:solidFill>
              <a:latin typeface="Arial" charset="0"/>
            </a:endParaRPr>
          </a:p>
          <a:p>
            <a:pPr lvl="0" fontAlgn="base">
              <a:spcBef>
                <a:spcPct val="0"/>
              </a:spcBef>
              <a:spcAft>
                <a:spcPct val="0"/>
              </a:spcAft>
              <a:buClr>
                <a:srgbClr val="FF6600"/>
              </a:buClr>
              <a:buSzPct val="93000"/>
              <a:defRPr/>
            </a:pPr>
            <a:endParaRPr lang="fr-FR" sz="1100" dirty="0">
              <a:solidFill>
                <a:schemeClr val="tx1">
                  <a:lumMod val="75000"/>
                  <a:lumOff val="25000"/>
                </a:schemeClr>
              </a:solidFill>
              <a:latin typeface="Arial" charset="0"/>
            </a:endParaRPr>
          </a:p>
          <a:p>
            <a:pPr lvl="0" fontAlgn="base">
              <a:spcBef>
                <a:spcPct val="0"/>
              </a:spcBef>
              <a:spcAft>
                <a:spcPct val="0"/>
              </a:spcAft>
              <a:buClr>
                <a:srgbClr val="FF6600"/>
              </a:buClr>
              <a:buSzPct val="93000"/>
              <a:defRPr/>
            </a:pPr>
            <a:endParaRPr lang="fr-FR" sz="1100" dirty="0">
              <a:solidFill>
                <a:schemeClr val="tx1">
                  <a:lumMod val="75000"/>
                  <a:lumOff val="25000"/>
                </a:schemeClr>
              </a:solidFill>
              <a:latin typeface="Arial" charset="0"/>
            </a:endParaRPr>
          </a:p>
          <a:p>
            <a:pPr lvl="0" fontAlgn="base">
              <a:spcBef>
                <a:spcPct val="0"/>
              </a:spcBef>
              <a:spcAft>
                <a:spcPct val="0"/>
              </a:spcAft>
              <a:buClr>
                <a:srgbClr val="FF6600"/>
              </a:buClr>
              <a:buSzPct val="93000"/>
              <a:defRPr/>
            </a:pPr>
            <a:r>
              <a:rPr lang="fr-FR" sz="1100" dirty="0">
                <a:solidFill>
                  <a:schemeClr val="tx1">
                    <a:lumMod val="75000"/>
                    <a:lumOff val="25000"/>
                  </a:schemeClr>
                </a:solidFill>
                <a:latin typeface="Arial" charset="0"/>
              </a:rPr>
              <a:t>Le </a:t>
            </a:r>
            <a:r>
              <a:rPr lang="fr-FR" sz="1100" b="1" dirty="0">
                <a:solidFill>
                  <a:schemeClr val="tx1">
                    <a:lumMod val="75000"/>
                    <a:lumOff val="25000"/>
                  </a:schemeClr>
                </a:solidFill>
                <a:latin typeface="Arial" charset="0"/>
              </a:rPr>
              <a:t>procès verbal de consultation du conseil de la vie sociale et des professionnels </a:t>
            </a:r>
          </a:p>
          <a:p>
            <a:pPr lvl="0" fontAlgn="base">
              <a:spcBef>
                <a:spcPct val="0"/>
              </a:spcBef>
              <a:spcAft>
                <a:spcPct val="0"/>
              </a:spcAft>
              <a:buClr>
                <a:srgbClr val="FF6600"/>
              </a:buClr>
              <a:buSzPct val="93000"/>
              <a:defRPr/>
            </a:pPr>
            <a:endParaRPr lang="fr-FR" sz="1100" dirty="0">
              <a:solidFill>
                <a:srgbClr val="FFFFFF">
                  <a:lumMod val="50000"/>
                </a:srgbClr>
              </a:solidFill>
              <a:latin typeface="Arial" charset="0"/>
            </a:endParaRPr>
          </a:p>
          <a:p>
            <a:pPr lvl="0" fontAlgn="base">
              <a:spcBef>
                <a:spcPct val="0"/>
              </a:spcBef>
              <a:spcAft>
                <a:spcPct val="0"/>
              </a:spcAft>
              <a:buClr>
                <a:srgbClr val="FF6600"/>
              </a:buClr>
              <a:buSzPct val="93000"/>
              <a:defRPr/>
            </a:pPr>
            <a:r>
              <a:rPr lang="fr-FR" sz="1100" dirty="0">
                <a:solidFill>
                  <a:schemeClr val="tx1">
                    <a:lumMod val="75000"/>
                    <a:lumOff val="25000"/>
                  </a:schemeClr>
                </a:solidFill>
                <a:latin typeface="Arial" charset="0"/>
              </a:rPr>
              <a:t>Le </a:t>
            </a:r>
            <a:r>
              <a:rPr lang="fr-FR" sz="1100" b="1" dirty="0">
                <a:solidFill>
                  <a:schemeClr val="tx1">
                    <a:lumMod val="75000"/>
                    <a:lumOff val="25000"/>
                  </a:schemeClr>
                </a:solidFill>
                <a:latin typeface="Arial" charset="0"/>
              </a:rPr>
              <a:t>devis</a:t>
            </a:r>
          </a:p>
          <a:p>
            <a:pPr fontAlgn="base">
              <a:spcBef>
                <a:spcPct val="0"/>
              </a:spcBef>
              <a:spcAft>
                <a:spcPct val="0"/>
              </a:spcAft>
              <a:buClr>
                <a:srgbClr val="FF6600"/>
              </a:buClr>
              <a:buSzPct val="93000"/>
              <a:defRPr/>
            </a:pPr>
            <a:endParaRPr lang="fr-FR" sz="1100" b="1" dirty="0">
              <a:solidFill>
                <a:schemeClr val="tx1">
                  <a:lumMod val="75000"/>
                  <a:lumOff val="25000"/>
                </a:schemeClr>
              </a:solidFill>
              <a:latin typeface="Arial" charset="0"/>
            </a:endParaRPr>
          </a:p>
          <a:p>
            <a:pPr fontAlgn="base">
              <a:spcBef>
                <a:spcPct val="0"/>
              </a:spcBef>
              <a:spcAft>
                <a:spcPct val="0"/>
              </a:spcAft>
              <a:buClr>
                <a:srgbClr val="FF6600"/>
              </a:buClr>
              <a:buSzPct val="93000"/>
              <a:defRPr/>
            </a:pPr>
            <a:r>
              <a:rPr lang="fr-FR" sz="1100" dirty="0">
                <a:latin typeface="Arial Unicode MS" panose="020B0604020202020204" pitchFamily="34" charset="-128"/>
                <a:ea typeface="Arial Unicode MS" panose="020B0604020202020204" pitchFamily="34" charset="-128"/>
                <a:cs typeface="Arial Unicode MS" panose="020B0604020202020204" pitchFamily="34" charset="-128"/>
              </a:rPr>
              <a:t>  Le</a:t>
            </a:r>
            <a:r>
              <a:rPr lang="fr-FR" sz="11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100" b="1" dirty="0">
                <a:solidFill>
                  <a:schemeClr val="tx1">
                    <a:lumMod val="75000"/>
                    <a:lumOff val="25000"/>
                  </a:schemeClr>
                </a:solidFill>
                <a:latin typeface="Arial" charset="0"/>
                <a:ea typeface="Arial Unicode MS" panose="020B0604020202020204" pitchFamily="34" charset="-128"/>
                <a:cs typeface="Arial Unicode MS" panose="020B0604020202020204" pitchFamily="34" charset="-128"/>
              </a:rPr>
              <a:t>b</a:t>
            </a:r>
            <a:r>
              <a:rPr lang="fr-FR" sz="1100" b="1" dirty="0">
                <a:solidFill>
                  <a:schemeClr val="tx1">
                    <a:lumMod val="75000"/>
                    <a:lumOff val="25000"/>
                  </a:schemeClr>
                </a:solidFill>
                <a:latin typeface="Arial" charset="0"/>
              </a:rPr>
              <a:t>ordereau des factures acquittées visé par le comptable </a:t>
            </a:r>
            <a:r>
              <a:rPr lang="fr-FR" sz="1100" b="1" i="1" dirty="0">
                <a:solidFill>
                  <a:schemeClr val="tx1">
                    <a:lumMod val="75000"/>
                    <a:lumOff val="25000"/>
                  </a:schemeClr>
                </a:solidFill>
                <a:latin typeface="Arial" charset="0"/>
              </a:rPr>
              <a:t>(à transmettre à l’achèvement de l’opération d’investissement)</a:t>
            </a:r>
            <a:endParaRPr lang="fr-FR" sz="1100" b="1" i="1" dirty="0">
              <a:solidFill>
                <a:srgbClr val="FFFFFF">
                  <a:lumMod val="50000"/>
                </a:srgbClr>
              </a:solidFill>
              <a:latin typeface="Arial" charset="0"/>
            </a:endParaRPr>
          </a:p>
          <a:p>
            <a:pPr fontAlgn="base">
              <a:spcBef>
                <a:spcPct val="0"/>
              </a:spcBef>
              <a:spcAft>
                <a:spcPct val="0"/>
              </a:spcAft>
              <a:buClr>
                <a:srgbClr val="FF6600"/>
              </a:buClr>
              <a:buSzPct val="90000"/>
              <a:defRPr/>
            </a:pPr>
            <a:endParaRPr lang="fr-FR" sz="1100" dirty="0">
              <a:solidFill>
                <a:schemeClr val="tx1">
                  <a:lumMod val="75000"/>
                  <a:lumOff val="25000"/>
                </a:schemeClr>
              </a:solidFill>
              <a:latin typeface="Arial" charset="0"/>
            </a:endParaRPr>
          </a:p>
          <a:p>
            <a:pPr fontAlgn="base">
              <a:spcBef>
                <a:spcPct val="0"/>
              </a:spcBef>
              <a:spcAft>
                <a:spcPct val="0"/>
              </a:spcAft>
              <a:buClr>
                <a:srgbClr val="FF6600"/>
              </a:buClr>
              <a:buSzPct val="90000"/>
              <a:defRPr/>
            </a:pPr>
            <a:r>
              <a:rPr lang="fr-FR" sz="1100" dirty="0">
                <a:solidFill>
                  <a:schemeClr val="tx1">
                    <a:lumMod val="75000"/>
                    <a:lumOff val="25000"/>
                  </a:schemeClr>
                </a:solidFill>
                <a:latin typeface="Arial" charset="0"/>
              </a:rPr>
              <a:t>  Le </a:t>
            </a:r>
            <a:r>
              <a:rPr lang="fr-FR" sz="1100" b="1" dirty="0">
                <a:solidFill>
                  <a:schemeClr val="tx1">
                    <a:lumMod val="75000"/>
                    <a:lumOff val="25000"/>
                  </a:schemeClr>
                </a:solidFill>
                <a:latin typeface="Arial" charset="0"/>
              </a:rPr>
              <a:t>rapport du degré de satisfaction des résidents et des professionnels </a:t>
            </a:r>
            <a:r>
              <a:rPr lang="fr-FR" sz="1100" b="1" i="1" dirty="0">
                <a:solidFill>
                  <a:schemeClr val="tx1">
                    <a:lumMod val="75000"/>
                    <a:lumOff val="25000"/>
                  </a:schemeClr>
                </a:solidFill>
                <a:latin typeface="Arial" charset="0"/>
              </a:rPr>
              <a:t>(à transmettre à l’achèvement de l’opération d’investissement)</a:t>
            </a:r>
            <a:endParaRPr lang="fr-FR" sz="1100" b="1" i="1" dirty="0">
              <a:solidFill>
                <a:srgbClr val="FFFFFF">
                  <a:lumMod val="50000"/>
                </a:srgbClr>
              </a:solidFill>
              <a:latin typeface="Arial" charset="0"/>
            </a:endParaRPr>
          </a:p>
          <a:p>
            <a:pPr fontAlgn="base">
              <a:spcBef>
                <a:spcPct val="0"/>
              </a:spcBef>
              <a:spcAft>
                <a:spcPct val="0"/>
              </a:spcAft>
              <a:buClr>
                <a:srgbClr val="FF6600"/>
              </a:buClr>
              <a:buSzPct val="90000"/>
              <a:defRPr/>
            </a:pPr>
            <a:endParaRPr lang="fr-FR" sz="1100" dirty="0">
              <a:solidFill>
                <a:schemeClr val="tx1">
                  <a:lumMod val="75000"/>
                  <a:lumOff val="25000"/>
                </a:schemeClr>
              </a:solidFill>
              <a:latin typeface="Arial" charset="0"/>
            </a:endParaRPr>
          </a:p>
          <a:p>
            <a:pPr marL="177800" fontAlgn="base">
              <a:spcBef>
                <a:spcPct val="0"/>
              </a:spcBef>
              <a:spcAft>
                <a:spcPct val="0"/>
              </a:spcAft>
              <a:buClr>
                <a:srgbClr val="FF6600"/>
              </a:buClr>
              <a:buSzPct val="90000"/>
              <a:defRPr/>
            </a:pPr>
            <a:r>
              <a:rPr lang="fr-FR" sz="1100" dirty="0">
                <a:solidFill>
                  <a:schemeClr val="tx1">
                    <a:lumMod val="75000"/>
                    <a:lumOff val="25000"/>
                  </a:schemeClr>
                </a:solidFill>
                <a:latin typeface="Arial" charset="0"/>
              </a:rPr>
              <a:t>La </a:t>
            </a:r>
            <a:r>
              <a:rPr lang="fr-FR" sz="1100" b="1" dirty="0">
                <a:solidFill>
                  <a:schemeClr val="tx1">
                    <a:lumMod val="75000"/>
                    <a:lumOff val="25000"/>
                  </a:schemeClr>
                </a:solidFill>
                <a:latin typeface="Arial" charset="0"/>
              </a:rPr>
              <a:t>photo des travaux ou achat réalisés </a:t>
            </a:r>
            <a:r>
              <a:rPr lang="fr-FR" sz="1100" b="1" i="1" dirty="0">
                <a:solidFill>
                  <a:schemeClr val="tx1">
                    <a:lumMod val="75000"/>
                    <a:lumOff val="25000"/>
                  </a:schemeClr>
                </a:solidFill>
                <a:latin typeface="Arial" charset="0"/>
              </a:rPr>
              <a:t>(à transmettre à l’achèvement de l’opération d’investissement)</a:t>
            </a:r>
            <a:endParaRPr lang="fr-FR" sz="1100" b="1" i="1" dirty="0">
              <a:solidFill>
                <a:srgbClr val="FFFFFF">
                  <a:lumMod val="50000"/>
                </a:srgbClr>
              </a:solidFill>
              <a:latin typeface="Arial" charset="0"/>
            </a:endParaRPr>
          </a:p>
          <a:p>
            <a:pPr fontAlgn="base">
              <a:spcBef>
                <a:spcPct val="0"/>
              </a:spcBef>
              <a:spcAft>
                <a:spcPct val="0"/>
              </a:spcAft>
              <a:buClr>
                <a:srgbClr val="FF6600"/>
              </a:buClr>
              <a:buSzPct val="90000"/>
              <a:defRPr/>
            </a:pPr>
            <a:endParaRPr lang="fr-FR" sz="1100" dirty="0">
              <a:solidFill>
                <a:schemeClr val="tx1">
                  <a:lumMod val="75000"/>
                  <a:lumOff val="25000"/>
                </a:schemeClr>
              </a:solidFill>
              <a:latin typeface="Arial" charset="0"/>
            </a:endParaRPr>
          </a:p>
          <a:p>
            <a:pPr fontAlgn="base">
              <a:spcBef>
                <a:spcPct val="0"/>
              </a:spcBef>
              <a:spcAft>
                <a:spcPct val="0"/>
              </a:spcAft>
              <a:buClr>
                <a:srgbClr val="FF6600"/>
              </a:buClr>
              <a:buSzPct val="90000"/>
              <a:defRPr/>
            </a:pPr>
            <a:r>
              <a:rPr lang="fr-FR" sz="1100" dirty="0">
                <a:solidFill>
                  <a:schemeClr val="tx1">
                    <a:lumMod val="75000"/>
                    <a:lumOff val="25000"/>
                  </a:schemeClr>
                </a:solidFill>
                <a:latin typeface="Arial" charset="0"/>
              </a:rPr>
              <a:t>          Appuyez sur « </a:t>
            </a:r>
            <a:r>
              <a:rPr lang="fr-FR" sz="1100" b="1" dirty="0">
                <a:solidFill>
                  <a:schemeClr val="tx1">
                    <a:lumMod val="75000"/>
                    <a:lumOff val="25000"/>
                  </a:schemeClr>
                </a:solidFill>
                <a:latin typeface="Arial" charset="0"/>
              </a:rPr>
              <a:t>Suivant </a:t>
            </a:r>
            <a:r>
              <a:rPr lang="fr-FR" sz="1100" dirty="0">
                <a:solidFill>
                  <a:schemeClr val="tx1">
                    <a:lumMod val="75000"/>
                    <a:lumOff val="25000"/>
                  </a:schemeClr>
                </a:solidFill>
                <a:latin typeface="Arial" charset="0"/>
              </a:rPr>
              <a:t>» pour passer à dernière étape « </a:t>
            </a:r>
            <a:r>
              <a:rPr lang="fr-FR" sz="1100" b="1" dirty="0">
                <a:solidFill>
                  <a:schemeClr val="tx1">
                    <a:lumMod val="75000"/>
                    <a:lumOff val="25000"/>
                  </a:schemeClr>
                </a:solidFill>
                <a:latin typeface="Arial" charset="0"/>
              </a:rPr>
              <a:t>Récapitulatif</a:t>
            </a:r>
            <a:r>
              <a:rPr lang="fr-FR" sz="1100" dirty="0">
                <a:solidFill>
                  <a:schemeClr val="tx1">
                    <a:lumMod val="75000"/>
                    <a:lumOff val="25000"/>
                  </a:schemeClr>
                </a:solidFill>
                <a:latin typeface="Arial" charset="0"/>
              </a:rPr>
              <a:t> » ou  	sur « </a:t>
            </a:r>
            <a:r>
              <a:rPr lang="fr-FR" sz="1100" b="1" dirty="0">
                <a:solidFill>
                  <a:schemeClr val="tx1">
                    <a:lumMod val="75000"/>
                    <a:lumOff val="25000"/>
                  </a:schemeClr>
                </a:solidFill>
                <a:latin typeface="Arial" charset="0"/>
              </a:rPr>
              <a:t>enregistrer</a:t>
            </a:r>
            <a:r>
              <a:rPr lang="fr-FR" sz="1100" dirty="0">
                <a:solidFill>
                  <a:schemeClr val="tx1">
                    <a:lumMod val="75000"/>
                    <a:lumOff val="25000"/>
                  </a:schemeClr>
                </a:solidFill>
                <a:latin typeface="Arial" charset="0"/>
              </a:rPr>
              <a:t> » pour reprendre plus tard la demande.</a:t>
            </a:r>
          </a:p>
          <a:p>
            <a:pPr marL="228600" lvl="0" indent="-228600" algn="just" fontAlgn="base">
              <a:spcBef>
                <a:spcPct val="0"/>
              </a:spcBef>
              <a:spcAft>
                <a:spcPct val="0"/>
              </a:spcAft>
              <a:buClr>
                <a:srgbClr val="FF6600"/>
              </a:buClr>
              <a:buSzPct val="90000"/>
              <a:buFont typeface="+mj-lt"/>
              <a:buAutoNum type="arabicPeriod" startAt="2"/>
              <a:defRPr/>
            </a:pPr>
            <a:endParaRPr lang="fr-FR" sz="1050" dirty="0">
              <a:solidFill>
                <a:srgbClr val="FFFFFF">
                  <a:lumMod val="50000"/>
                </a:srgbClr>
              </a:solidFill>
              <a:latin typeface="Arial" charset="0"/>
            </a:endParaRPr>
          </a:p>
          <a:p>
            <a:pPr marL="228600" lvl="0" indent="-228600" algn="just" fontAlgn="base">
              <a:spcBef>
                <a:spcPct val="0"/>
              </a:spcBef>
              <a:spcAft>
                <a:spcPct val="0"/>
              </a:spcAft>
              <a:buClr>
                <a:srgbClr val="FF6600"/>
              </a:buClr>
              <a:buSzPct val="90000"/>
              <a:buFont typeface="+mj-lt"/>
              <a:buAutoNum type="arabicPeriod" startAt="2"/>
              <a:defRPr/>
            </a:pPr>
            <a:endParaRPr lang="fr-FR" sz="1050" dirty="0">
              <a:solidFill>
                <a:srgbClr val="FFFFFF">
                  <a:lumMod val="50000"/>
                </a:srgbClr>
              </a:solidFill>
              <a:latin typeface="Arial" charset="0"/>
            </a:endParaRPr>
          </a:p>
          <a:p>
            <a:pPr marL="228600" lvl="0" indent="-228600" algn="just" fontAlgn="base">
              <a:spcBef>
                <a:spcPct val="0"/>
              </a:spcBef>
              <a:spcAft>
                <a:spcPct val="0"/>
              </a:spcAft>
              <a:buClr>
                <a:srgbClr val="FF6600"/>
              </a:buClr>
              <a:buSzPct val="90000"/>
              <a:buFont typeface="+mj-lt"/>
              <a:buAutoNum type="arabicPeriod" startAt="2"/>
              <a:defRPr/>
            </a:pPr>
            <a:endParaRPr lang="fr-FR" sz="1050" dirty="0">
              <a:solidFill>
                <a:srgbClr val="FFFFFF">
                  <a:lumMod val="50000"/>
                </a:srgbClr>
              </a:solidFill>
              <a:latin typeface="Arial" charset="0"/>
            </a:endParaRPr>
          </a:p>
          <a:p>
            <a:pPr lvl="0" algn="just" fontAlgn="base">
              <a:spcBef>
                <a:spcPct val="0"/>
              </a:spcBef>
              <a:spcAft>
                <a:spcPct val="0"/>
              </a:spcAft>
              <a:buClr>
                <a:srgbClr val="FF6600"/>
              </a:buClr>
              <a:buSzPct val="90000"/>
              <a:defRPr/>
            </a:pPr>
            <a:endParaRPr lang="fr-FR" sz="1050" dirty="0">
              <a:solidFill>
                <a:srgbClr val="FFFFFF">
                  <a:lumMod val="50000"/>
                </a:srgbClr>
              </a:solidFill>
              <a:latin typeface="Arial" charset="0"/>
            </a:endParaRPr>
          </a:p>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p:txBody>
      </p:sp>
      <p:sp>
        <p:nvSpPr>
          <p:cNvPr id="45" name="Rectangle: Rounded Corners 44">
            <a:extLst>
              <a:ext uri="{FF2B5EF4-FFF2-40B4-BE49-F238E27FC236}">
                <a16:creationId xmlns:a16="http://schemas.microsoft.com/office/drawing/2014/main" xmlns="" id="{3E962743-3568-4F16-8962-22143D10320D}"/>
              </a:ext>
            </a:extLst>
          </p:cNvPr>
          <p:cNvSpPr/>
          <p:nvPr/>
        </p:nvSpPr>
        <p:spPr>
          <a:xfrm>
            <a:off x="243978" y="3102730"/>
            <a:ext cx="1286371" cy="1012204"/>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Rounded Corners 33">
            <a:extLst>
              <a:ext uri="{FF2B5EF4-FFF2-40B4-BE49-F238E27FC236}">
                <a16:creationId xmlns:a16="http://schemas.microsoft.com/office/drawing/2014/main" xmlns="" id="{D0E8AB68-604D-4A7D-BBDC-13AD42A93D7F}"/>
              </a:ext>
            </a:extLst>
          </p:cNvPr>
          <p:cNvSpPr/>
          <p:nvPr/>
        </p:nvSpPr>
        <p:spPr>
          <a:xfrm>
            <a:off x="1719910" y="4604400"/>
            <a:ext cx="4596181" cy="69746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Rounded Corners 35">
            <a:extLst>
              <a:ext uri="{FF2B5EF4-FFF2-40B4-BE49-F238E27FC236}">
                <a16:creationId xmlns:a16="http://schemas.microsoft.com/office/drawing/2014/main" xmlns="" id="{B08A4E2C-2998-4F59-88BE-AD6D33A12A2E}"/>
              </a:ext>
            </a:extLst>
          </p:cNvPr>
          <p:cNvSpPr/>
          <p:nvPr/>
        </p:nvSpPr>
        <p:spPr>
          <a:xfrm>
            <a:off x="1709577" y="5557142"/>
            <a:ext cx="4606514" cy="66175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Rounded Corners 36">
            <a:extLst>
              <a:ext uri="{FF2B5EF4-FFF2-40B4-BE49-F238E27FC236}">
                <a16:creationId xmlns:a16="http://schemas.microsoft.com/office/drawing/2014/main" xmlns="" id="{9D01651C-CFBF-453A-AD63-FD0D94B23839}"/>
              </a:ext>
            </a:extLst>
          </p:cNvPr>
          <p:cNvSpPr/>
          <p:nvPr/>
        </p:nvSpPr>
        <p:spPr>
          <a:xfrm>
            <a:off x="1709578" y="6372264"/>
            <a:ext cx="4679177" cy="59903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Rounded Corners 37">
            <a:extLst>
              <a:ext uri="{FF2B5EF4-FFF2-40B4-BE49-F238E27FC236}">
                <a16:creationId xmlns:a16="http://schemas.microsoft.com/office/drawing/2014/main" xmlns="" id="{EF9F7643-37AE-4A45-81A7-7FE6583B3A6E}"/>
              </a:ext>
            </a:extLst>
          </p:cNvPr>
          <p:cNvSpPr/>
          <p:nvPr/>
        </p:nvSpPr>
        <p:spPr>
          <a:xfrm>
            <a:off x="4906859" y="7989463"/>
            <a:ext cx="1793271" cy="41822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extBox 46">
            <a:extLst>
              <a:ext uri="{FF2B5EF4-FFF2-40B4-BE49-F238E27FC236}">
                <a16:creationId xmlns:a16="http://schemas.microsoft.com/office/drawing/2014/main" xmlns="" id="{49A81E38-6C54-46D7-8DB6-2019220CAB9E}"/>
              </a:ext>
            </a:extLst>
          </p:cNvPr>
          <p:cNvSpPr txBox="1"/>
          <p:nvPr/>
        </p:nvSpPr>
        <p:spPr>
          <a:xfrm>
            <a:off x="1989388" y="2295434"/>
            <a:ext cx="2110001" cy="400110"/>
          </a:xfrm>
          <a:prstGeom prst="rect">
            <a:avLst/>
          </a:prstGeom>
          <a:solidFill>
            <a:schemeClr val="accent3">
              <a:lumMod val="20000"/>
              <a:lumOff val="80000"/>
            </a:schemeClr>
          </a:solidFill>
          <a:ln w="19050">
            <a:solidFill>
              <a:srgbClr val="A7B991"/>
            </a:solidFill>
          </a:ln>
        </p:spPr>
        <p:txBody>
          <a:bodyPr wrap="square" rtlCol="0">
            <a:spAutoFit/>
          </a:bodyPr>
          <a:lstStyle>
            <a:defPPr>
              <a:defRPr lang="fr-FR"/>
            </a:defPPr>
            <a:lvl1pPr marR="0" lvl="0" indent="0" fontAlgn="base">
              <a:lnSpc>
                <a:spcPct val="100000"/>
              </a:lnSpc>
              <a:spcBef>
                <a:spcPct val="0"/>
              </a:spcBef>
              <a:spcAft>
                <a:spcPct val="0"/>
              </a:spcAft>
              <a:buClrTx/>
              <a:buSzTx/>
              <a:buFontTx/>
              <a:buNone/>
              <a:tabLst/>
              <a:defRPr kumimoji="0" sz="1000" i="0" u="none" strike="noStrike" cap="none" spc="0" normalizeH="0" baseline="0">
                <a:ln>
                  <a:noFill/>
                </a:ln>
                <a:solidFill>
                  <a:schemeClr val="tx1">
                    <a:lumMod val="75000"/>
                    <a:lumOff val="25000"/>
                  </a:schemeClr>
                </a:solidFill>
                <a:effectLst/>
                <a:uLnTx/>
                <a:uFillTx/>
                <a:latin typeface="Arial" charset="0"/>
              </a:defRPr>
            </a:lvl1pPr>
          </a:lstStyle>
          <a:p>
            <a:r>
              <a:rPr lang="fr-FR" dirty="0">
                <a:solidFill>
                  <a:schemeClr val="tx1"/>
                </a:solidFill>
              </a:rPr>
              <a:t>Précisions autour des formats de documents autorisés</a:t>
            </a:r>
          </a:p>
        </p:txBody>
      </p:sp>
      <p:pic>
        <p:nvPicPr>
          <p:cNvPr id="40" name="Picture 2">
            <a:extLst>
              <a:ext uri="{FF2B5EF4-FFF2-40B4-BE49-F238E27FC236}">
                <a16:creationId xmlns:a16="http://schemas.microsoft.com/office/drawing/2014/main" xmlns="" id="{7BB943B9-8BFA-4F0A-AFD4-F1F5CCA331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6057" y="5261301"/>
            <a:ext cx="479936" cy="52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CBFA2FE4-59DF-4662-9669-9D7927987918}"/>
              </a:ext>
            </a:extLst>
          </p:cNvPr>
          <p:cNvSpPr/>
          <p:nvPr/>
        </p:nvSpPr>
        <p:spPr>
          <a:xfrm>
            <a:off x="7140708" y="6002896"/>
            <a:ext cx="4262529" cy="600164"/>
          </a:xfrm>
          <a:prstGeom prst="rect">
            <a:avLst/>
          </a:prstGeom>
        </p:spPr>
        <p:txBody>
          <a:bodyPr wrap="square">
            <a:spAutoFit/>
          </a:bodyPr>
          <a:lstStyle/>
          <a:p>
            <a:pPr lvl="0" fontAlgn="base">
              <a:spcBef>
                <a:spcPct val="0"/>
              </a:spcBef>
              <a:spcAft>
                <a:spcPct val="0"/>
              </a:spcAft>
            </a:pPr>
            <a:r>
              <a:rPr lang="fr-FR" sz="1100" b="1" dirty="0">
                <a:solidFill>
                  <a:srgbClr val="FF6600"/>
                </a:solidFill>
                <a:latin typeface="Arial" charset="0"/>
              </a:rPr>
              <a:t>Merci de déposer tous les documents nécessaires à l’étude de votre dossier. Il est possible de saisir une description pour chaque document.</a:t>
            </a:r>
          </a:p>
        </p:txBody>
      </p:sp>
      <p:sp>
        <p:nvSpPr>
          <p:cNvPr id="5" name="Rectangle 4">
            <a:extLst>
              <a:ext uri="{FF2B5EF4-FFF2-40B4-BE49-F238E27FC236}">
                <a16:creationId xmlns:a16="http://schemas.microsoft.com/office/drawing/2014/main" xmlns="" id="{600C3655-19B1-4425-86D3-5394E1979272}"/>
              </a:ext>
            </a:extLst>
          </p:cNvPr>
          <p:cNvSpPr/>
          <p:nvPr/>
        </p:nvSpPr>
        <p:spPr>
          <a:xfrm>
            <a:off x="7902333" y="5118175"/>
            <a:ext cx="4440761" cy="769441"/>
          </a:xfrm>
          <a:prstGeom prst="rect">
            <a:avLst/>
          </a:prstGeom>
        </p:spPr>
        <p:txBody>
          <a:bodyPr wrap="square">
            <a:spAutoFit/>
          </a:bodyPr>
          <a:lstStyle/>
          <a:p>
            <a:pPr lvl="0" fontAlgn="base">
              <a:spcBef>
                <a:spcPct val="0"/>
              </a:spcBef>
              <a:spcAft>
                <a:spcPct val="0"/>
              </a:spcAft>
            </a:pPr>
            <a:r>
              <a:rPr lang="fr-FR" sz="1100" b="1" dirty="0">
                <a:solidFill>
                  <a:srgbClr val="FF6600"/>
                </a:solidFill>
                <a:latin typeface="Arial" charset="0"/>
              </a:rPr>
              <a:t>Comment ajouter des fichiers ?</a:t>
            </a:r>
          </a:p>
          <a:p>
            <a:pPr lvl="0" fontAlgn="base">
              <a:spcBef>
                <a:spcPct val="0"/>
              </a:spcBef>
              <a:spcAft>
                <a:spcPct val="0"/>
              </a:spcAft>
            </a:pPr>
            <a:endParaRPr lang="fr-FR" sz="300" b="1" dirty="0">
              <a:latin typeface="Arial" charset="0"/>
            </a:endParaRPr>
          </a:p>
          <a:p>
            <a:pPr marL="171450" lvl="0" indent="-171450" fontAlgn="base">
              <a:spcBef>
                <a:spcPct val="0"/>
              </a:spcBef>
              <a:spcAft>
                <a:spcPct val="0"/>
              </a:spcAft>
              <a:buFont typeface="Wingdings" panose="05000000000000000000" pitchFamily="2" charset="2"/>
              <a:buChar char="Ø"/>
            </a:pPr>
            <a:r>
              <a:rPr lang="fr-FR" sz="1000" b="1" dirty="0">
                <a:latin typeface="Arial" charset="0"/>
              </a:rPr>
              <a:t>Cliquez sur « Ajouter »</a:t>
            </a:r>
          </a:p>
          <a:p>
            <a:pPr marL="171450" lvl="0" indent="-171450" fontAlgn="base">
              <a:spcBef>
                <a:spcPct val="0"/>
              </a:spcBef>
              <a:spcAft>
                <a:spcPct val="0"/>
              </a:spcAft>
              <a:buFont typeface="Wingdings" panose="05000000000000000000" pitchFamily="2" charset="2"/>
              <a:buChar char="Ø"/>
            </a:pPr>
            <a:r>
              <a:rPr lang="fr-FR" sz="1000" b="1" dirty="0">
                <a:latin typeface="Arial" charset="0"/>
              </a:rPr>
              <a:t>Localisez les fichiers sur votre ordinateur</a:t>
            </a:r>
          </a:p>
          <a:p>
            <a:pPr marL="171450" lvl="0" indent="-171450" fontAlgn="base">
              <a:spcBef>
                <a:spcPct val="0"/>
              </a:spcBef>
              <a:spcAft>
                <a:spcPct val="0"/>
              </a:spcAft>
              <a:buFont typeface="Wingdings" panose="05000000000000000000" pitchFamily="2" charset="2"/>
              <a:buChar char="Ø"/>
            </a:pPr>
            <a:r>
              <a:rPr lang="fr-FR" sz="1000" b="1" dirty="0">
                <a:latin typeface="Arial" charset="0"/>
              </a:rPr>
              <a:t>Insérez les fichiers un par un en appuyant sur « Ouvrir »</a:t>
            </a:r>
          </a:p>
        </p:txBody>
      </p:sp>
      <p:sp>
        <p:nvSpPr>
          <p:cNvPr id="41" name="Text Placeholder 2">
            <a:extLst>
              <a:ext uri="{FF2B5EF4-FFF2-40B4-BE49-F238E27FC236}">
                <a16:creationId xmlns:a16="http://schemas.microsoft.com/office/drawing/2014/main" xmlns="" id="{2C30E2D1-C109-44EC-ABD9-DE961BA569DB}"/>
              </a:ext>
            </a:extLst>
          </p:cNvPr>
          <p:cNvSpPr>
            <a:spLocks noGrp="1"/>
          </p:cNvSpPr>
          <p:nvPr>
            <p:ph type="body" sz="quarter" idx="13"/>
          </p:nvPr>
        </p:nvSpPr>
        <p:spPr>
          <a:xfrm>
            <a:off x="766763" y="296863"/>
            <a:ext cx="10658475" cy="583834"/>
          </a:xfrm>
        </p:spPr>
        <p:txBody>
          <a:bodyPr/>
          <a:lstStyle/>
          <a:p>
            <a:r>
              <a:rPr lang="fr-FR" dirty="0"/>
              <a:t>Les étapes du dépôt – Étape 5 « votre dossier » (Pièces)</a:t>
            </a:r>
          </a:p>
        </p:txBody>
      </p:sp>
      <p:cxnSp>
        <p:nvCxnSpPr>
          <p:cNvPr id="44" name="Connecteur droit avec flèche 46">
            <a:extLst>
              <a:ext uri="{FF2B5EF4-FFF2-40B4-BE49-F238E27FC236}">
                <a16:creationId xmlns:a16="http://schemas.microsoft.com/office/drawing/2014/main" xmlns="" id="{EAF0849F-26E7-4BB5-9467-F8428D4C82D3}"/>
              </a:ext>
            </a:extLst>
          </p:cNvPr>
          <p:cNvCxnSpPr>
            <a:cxnSpLocks/>
          </p:cNvCxnSpPr>
          <p:nvPr/>
        </p:nvCxnSpPr>
        <p:spPr>
          <a:xfrm flipH="1">
            <a:off x="1333500" y="2610660"/>
            <a:ext cx="610943" cy="417771"/>
          </a:xfrm>
          <a:prstGeom prst="straightConnector1">
            <a:avLst/>
          </a:prstGeom>
          <a:ln w="19050">
            <a:solidFill>
              <a:srgbClr val="A7B99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46">
            <a:extLst>
              <a:ext uri="{FF2B5EF4-FFF2-40B4-BE49-F238E27FC236}">
                <a16:creationId xmlns:a16="http://schemas.microsoft.com/office/drawing/2014/main" xmlns="" id="{F39099B5-6D77-461D-98D9-7192A16021E0}"/>
              </a:ext>
            </a:extLst>
          </p:cNvPr>
          <p:cNvCxnSpPr>
            <a:cxnSpLocks/>
          </p:cNvCxnSpPr>
          <p:nvPr/>
        </p:nvCxnSpPr>
        <p:spPr>
          <a:xfrm flipH="1">
            <a:off x="6322780" y="2491723"/>
            <a:ext cx="377350" cy="1382334"/>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9" name="Espace réservé du pied de page 9">
            <a:extLst>
              <a:ext uri="{FF2B5EF4-FFF2-40B4-BE49-F238E27FC236}">
                <a16:creationId xmlns:a16="http://schemas.microsoft.com/office/drawing/2014/main" xmlns="" id="{C18CBC8B-1A2C-4076-8A89-B1A85C9705B7}"/>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39" name="Rectangle: Rounded Corners 38">
            <a:extLst>
              <a:ext uri="{FF2B5EF4-FFF2-40B4-BE49-F238E27FC236}">
                <a16:creationId xmlns:a16="http://schemas.microsoft.com/office/drawing/2014/main" xmlns="" id="{0A0F7353-E45A-454B-8FD7-A4347CD45431}"/>
              </a:ext>
            </a:extLst>
          </p:cNvPr>
          <p:cNvSpPr/>
          <p:nvPr/>
        </p:nvSpPr>
        <p:spPr>
          <a:xfrm>
            <a:off x="1709578" y="7096754"/>
            <a:ext cx="4822154" cy="63743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46">
            <a:extLst>
              <a:ext uri="{FF2B5EF4-FFF2-40B4-BE49-F238E27FC236}">
                <a16:creationId xmlns:a16="http://schemas.microsoft.com/office/drawing/2014/main" xmlns="" id="{5E08C2E7-E89D-40D5-91D9-26FBF61EC99D}"/>
              </a:ext>
            </a:extLst>
          </p:cNvPr>
          <p:cNvCxnSpPr>
            <a:cxnSpLocks/>
          </p:cNvCxnSpPr>
          <p:nvPr/>
        </p:nvCxnSpPr>
        <p:spPr>
          <a:xfrm flipH="1">
            <a:off x="6357545" y="2974428"/>
            <a:ext cx="410329" cy="1703450"/>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6">
            <a:extLst>
              <a:ext uri="{FF2B5EF4-FFF2-40B4-BE49-F238E27FC236}">
                <a16:creationId xmlns:a16="http://schemas.microsoft.com/office/drawing/2014/main" xmlns="" id="{0B22558B-1369-4400-A129-72655C9DF36E}"/>
              </a:ext>
            </a:extLst>
          </p:cNvPr>
          <p:cNvCxnSpPr>
            <a:cxnSpLocks/>
          </p:cNvCxnSpPr>
          <p:nvPr/>
        </p:nvCxnSpPr>
        <p:spPr>
          <a:xfrm flipH="1">
            <a:off x="6375140" y="4092771"/>
            <a:ext cx="475571" cy="2279493"/>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46">
            <a:extLst>
              <a:ext uri="{FF2B5EF4-FFF2-40B4-BE49-F238E27FC236}">
                <a16:creationId xmlns:a16="http://schemas.microsoft.com/office/drawing/2014/main" xmlns="" id="{D6A2B240-3DAB-4393-8E46-2F28E01D966B}"/>
              </a:ext>
            </a:extLst>
          </p:cNvPr>
          <p:cNvCxnSpPr>
            <a:cxnSpLocks/>
          </p:cNvCxnSpPr>
          <p:nvPr/>
        </p:nvCxnSpPr>
        <p:spPr>
          <a:xfrm flipH="1">
            <a:off x="6509990" y="4548282"/>
            <a:ext cx="474124" cy="2548472"/>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46">
            <a:extLst>
              <a:ext uri="{FF2B5EF4-FFF2-40B4-BE49-F238E27FC236}">
                <a16:creationId xmlns:a16="http://schemas.microsoft.com/office/drawing/2014/main" xmlns="" id="{7FF863D1-D918-4266-BB11-F7E681FA9719}"/>
              </a:ext>
            </a:extLst>
          </p:cNvPr>
          <p:cNvCxnSpPr>
            <a:cxnSpLocks/>
          </p:cNvCxnSpPr>
          <p:nvPr/>
        </p:nvCxnSpPr>
        <p:spPr>
          <a:xfrm flipH="1">
            <a:off x="6670470" y="4824812"/>
            <a:ext cx="519595" cy="3164651"/>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xmlns="" id="{4F04B22F-DBCD-4E8D-BD25-5D742D1C23C2}"/>
              </a:ext>
            </a:extLst>
          </p:cNvPr>
          <p:cNvSpPr/>
          <p:nvPr/>
        </p:nvSpPr>
        <p:spPr>
          <a:xfrm>
            <a:off x="1719911" y="3806128"/>
            <a:ext cx="4627943" cy="716798"/>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avec flèche 46">
            <a:extLst>
              <a:ext uri="{FF2B5EF4-FFF2-40B4-BE49-F238E27FC236}">
                <a16:creationId xmlns:a16="http://schemas.microsoft.com/office/drawing/2014/main" xmlns="" id="{1C8811C3-5290-438D-BBDD-C905EC636B0B}"/>
              </a:ext>
            </a:extLst>
          </p:cNvPr>
          <p:cNvCxnSpPr>
            <a:cxnSpLocks/>
          </p:cNvCxnSpPr>
          <p:nvPr/>
        </p:nvCxnSpPr>
        <p:spPr>
          <a:xfrm flipH="1">
            <a:off x="6307397" y="3524736"/>
            <a:ext cx="468313" cy="2032406"/>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xmlns="" id="{60753777-905B-47B9-A054-803A9F5397BC}"/>
              </a:ext>
            </a:extLst>
          </p:cNvPr>
          <p:cNvSpPr/>
          <p:nvPr/>
        </p:nvSpPr>
        <p:spPr>
          <a:xfrm>
            <a:off x="4105402" y="11348739"/>
            <a:ext cx="689721" cy="326571"/>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Arrow: Down 73">
            <a:extLst>
              <a:ext uri="{FF2B5EF4-FFF2-40B4-BE49-F238E27FC236}">
                <a16:creationId xmlns:a16="http://schemas.microsoft.com/office/drawing/2014/main" xmlns="" id="{67F5C6C5-A886-415A-B2F3-CDDC52863FFE}"/>
              </a:ext>
            </a:extLst>
          </p:cNvPr>
          <p:cNvSpPr/>
          <p:nvPr/>
        </p:nvSpPr>
        <p:spPr>
          <a:xfrm>
            <a:off x="293673" y="5118175"/>
            <a:ext cx="517506" cy="921013"/>
          </a:xfrm>
          <a:prstGeom prst="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Date Placeholder 4">
            <a:extLst>
              <a:ext uri="{FF2B5EF4-FFF2-40B4-BE49-F238E27FC236}">
                <a16:creationId xmlns:a16="http://schemas.microsoft.com/office/drawing/2014/main" xmlns="" id="{85A677B4-A233-4213-96EF-B1A66682E206}"/>
              </a:ext>
            </a:extLst>
          </p:cNvPr>
          <p:cNvSpPr txBox="1">
            <a:spLocks/>
          </p:cNvSpPr>
          <p:nvPr/>
        </p:nvSpPr>
        <p:spPr>
          <a:xfrm>
            <a:off x="755098" y="5196746"/>
            <a:ext cx="798627" cy="629240"/>
          </a:xfrm>
          <a:prstGeom prst="rect">
            <a:avLst/>
          </a:prstGeom>
        </p:spPr>
        <p:txBody>
          <a:bodyPr vert="horz" lIns="91440" tIns="45720" rIns="91440" bIns="45720" rtlCol="0" anchor="ctr"/>
          <a:lstStyle>
            <a:defPPr>
              <a:defRPr lang="fr-FR"/>
            </a:defPPr>
            <a:lvl1pPr marL="0" algn="l" defTabSz="914400" rtl="0" eaLnBrk="1" latinLnBrk="0" hangingPunct="1">
              <a:defRPr lang="fr-FR" sz="800" kern="1200" baseline="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dirty="0">
                <a:solidFill>
                  <a:srgbClr val="FF6600"/>
                </a:solidFill>
              </a:rPr>
              <a:t>Suite de l’écran (utilisez la roulette de votre souris)</a:t>
            </a:r>
          </a:p>
        </p:txBody>
      </p:sp>
      <p:sp>
        <p:nvSpPr>
          <p:cNvPr id="53" name="Rectangle 52">
            <a:extLst>
              <a:ext uri="{FF2B5EF4-FFF2-40B4-BE49-F238E27FC236}">
                <a16:creationId xmlns:a16="http://schemas.microsoft.com/office/drawing/2014/main" xmlns="" id="{3116916C-80DF-4A4B-87C4-F66202DE8262}"/>
              </a:ext>
            </a:extLst>
          </p:cNvPr>
          <p:cNvSpPr/>
          <p:nvPr/>
        </p:nvSpPr>
        <p:spPr>
          <a:xfrm>
            <a:off x="1719910" y="3102730"/>
            <a:ext cx="4637634" cy="686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8272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338B8D-BC4A-4426-82CC-A10975D34E2F}"/>
              </a:ext>
            </a:extLst>
          </p:cNvPr>
          <p:cNvPicPr>
            <a:picLocks noChangeAspect="1"/>
          </p:cNvPicPr>
          <p:nvPr/>
        </p:nvPicPr>
        <p:blipFill>
          <a:blip r:embed="rId2"/>
          <a:stretch>
            <a:fillRect/>
          </a:stretch>
        </p:blipFill>
        <p:spPr>
          <a:xfrm>
            <a:off x="263029" y="1460045"/>
            <a:ext cx="7259733" cy="3852871"/>
          </a:xfrm>
          <a:prstGeom prst="rect">
            <a:avLst/>
          </a:prstGeom>
        </p:spPr>
      </p:pic>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21</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653649" y="4161949"/>
            <a:ext cx="4970820" cy="415498"/>
          </a:xfrm>
          <a:prstGeom prst="rect">
            <a:avLst/>
          </a:prstGeom>
        </p:spPr>
        <p:txBody>
          <a:bodyPr wrap="square">
            <a:spAutoFit/>
          </a:bodyPr>
          <a:lstStyle/>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a:p>
            <a:pPr algn="just" fontAlgn="base">
              <a:spcBef>
                <a:spcPct val="0"/>
              </a:spcBef>
              <a:spcAft>
                <a:spcPct val="0"/>
              </a:spcAft>
              <a:buClr>
                <a:srgbClr val="92D050"/>
              </a:buClr>
              <a:buSzPct val="76000"/>
              <a:defRPr/>
            </a:pPr>
            <a:r>
              <a:rPr lang="fr-FR" sz="1050" dirty="0">
                <a:solidFill>
                  <a:schemeClr val="tx1">
                    <a:lumMod val="75000"/>
                    <a:lumOff val="25000"/>
                  </a:schemeClr>
                </a:solidFill>
                <a:latin typeface="Arial" charset="0"/>
                <a:ea typeface="Arial Unicode MS" panose="020B0604020202020204" pitchFamily="34" charset="-128"/>
                <a:cs typeface="Arial Unicode MS" panose="020B0604020202020204" pitchFamily="34" charset="-128"/>
              </a:rPr>
              <a:t>A</a:t>
            </a:r>
            <a:r>
              <a:rPr lang="fr-FR" sz="1050" dirty="0">
                <a:solidFill>
                  <a:schemeClr val="tx1">
                    <a:lumMod val="75000"/>
                    <a:lumOff val="25000"/>
                  </a:schemeClr>
                </a:solidFill>
                <a:latin typeface="Arial" charset="0"/>
              </a:rPr>
              <a:t>ppuyez sur « </a:t>
            </a:r>
            <a:r>
              <a:rPr lang="fr-FR" sz="1050" b="1" dirty="0">
                <a:solidFill>
                  <a:schemeClr val="tx1">
                    <a:lumMod val="75000"/>
                    <a:lumOff val="25000"/>
                  </a:schemeClr>
                </a:solidFill>
                <a:latin typeface="Arial" charset="0"/>
              </a:rPr>
              <a:t>Transmettre</a:t>
            </a:r>
            <a:r>
              <a:rPr lang="fr-FR" sz="1050" dirty="0">
                <a:solidFill>
                  <a:schemeClr val="tx1">
                    <a:lumMod val="75000"/>
                    <a:lumOff val="25000"/>
                  </a:schemeClr>
                </a:solidFill>
                <a:latin typeface="Arial" charset="0"/>
              </a:rPr>
              <a:t> »  pour finaliser le dépôt du dossier</a:t>
            </a:r>
          </a:p>
        </p:txBody>
      </p:sp>
      <p:sp>
        <p:nvSpPr>
          <p:cNvPr id="50" name="Rectangle: Rounded Corners 49">
            <a:extLst>
              <a:ext uri="{FF2B5EF4-FFF2-40B4-BE49-F238E27FC236}">
                <a16:creationId xmlns:a16="http://schemas.microsoft.com/office/drawing/2014/main" xmlns="" id="{FD086555-6568-4949-8463-9CC81691E372}"/>
              </a:ext>
            </a:extLst>
          </p:cNvPr>
          <p:cNvSpPr/>
          <p:nvPr/>
        </p:nvSpPr>
        <p:spPr>
          <a:xfrm>
            <a:off x="3005836" y="3510770"/>
            <a:ext cx="1774886" cy="34757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Rounded Corners 37">
            <a:extLst>
              <a:ext uri="{FF2B5EF4-FFF2-40B4-BE49-F238E27FC236}">
                <a16:creationId xmlns:a16="http://schemas.microsoft.com/office/drawing/2014/main" xmlns="" id="{EF9F7643-37AE-4A45-81A7-7FE6583B3A6E}"/>
              </a:ext>
            </a:extLst>
          </p:cNvPr>
          <p:cNvSpPr/>
          <p:nvPr/>
        </p:nvSpPr>
        <p:spPr>
          <a:xfrm>
            <a:off x="6304511" y="4932622"/>
            <a:ext cx="1078066" cy="38029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Rounded Corners 41">
            <a:extLst>
              <a:ext uri="{FF2B5EF4-FFF2-40B4-BE49-F238E27FC236}">
                <a16:creationId xmlns:a16="http://schemas.microsoft.com/office/drawing/2014/main" xmlns="" id="{5BA09303-4F27-4561-849D-C762CC9849FF}"/>
              </a:ext>
            </a:extLst>
          </p:cNvPr>
          <p:cNvSpPr/>
          <p:nvPr/>
        </p:nvSpPr>
        <p:spPr>
          <a:xfrm>
            <a:off x="546652" y="4348878"/>
            <a:ext cx="3707296" cy="347573"/>
          </a:xfrm>
          <a:prstGeom prst="roundRect">
            <a:avLst/>
          </a:prstGeom>
          <a:noFill/>
          <a:ln w="19050">
            <a:solidFill>
              <a:srgbClr val="9AA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xmlns="" id="{B4FE0CBC-9BF6-4E93-AA02-61C379F85B75}"/>
              </a:ext>
            </a:extLst>
          </p:cNvPr>
          <p:cNvSpPr txBox="1"/>
          <p:nvPr/>
        </p:nvSpPr>
        <p:spPr>
          <a:xfrm>
            <a:off x="7653649" y="2420611"/>
            <a:ext cx="4120535" cy="1015663"/>
          </a:xfrm>
          <a:prstGeom prst="rect">
            <a:avLst/>
          </a:prstGeom>
          <a:solidFill>
            <a:schemeClr val="bg1"/>
          </a:solidFill>
        </p:spPr>
        <p:txBody>
          <a:bodyPr wrap="square" rtlCol="0">
            <a:spAutoFit/>
          </a:bodyPr>
          <a:lstStyle/>
          <a:p>
            <a:r>
              <a:rPr lang="fr-FR" sz="1200" dirty="0">
                <a:solidFill>
                  <a:schemeClr val="tx1">
                    <a:lumMod val="75000"/>
                    <a:lumOff val="25000"/>
                  </a:schemeClr>
                </a:solidFill>
                <a:latin typeface="Arial" panose="020B0604020202020204" pitchFamily="34" charset="0"/>
                <a:cs typeface="Arial" panose="020B0604020202020204" pitchFamily="34" charset="0"/>
              </a:rPr>
              <a:t>En cliquant sur « </a:t>
            </a:r>
            <a:r>
              <a:rPr lang="fr-FR" sz="1200" b="1" dirty="0">
                <a:solidFill>
                  <a:schemeClr val="tx1">
                    <a:lumMod val="75000"/>
                    <a:lumOff val="25000"/>
                  </a:schemeClr>
                </a:solidFill>
                <a:latin typeface="Arial" panose="020B0604020202020204" pitchFamily="34" charset="0"/>
                <a:cs typeface="Arial" panose="020B0604020202020204" pitchFamily="34" charset="0"/>
              </a:rPr>
              <a:t>Récapitulatif des informations saisies </a:t>
            </a:r>
            <a:r>
              <a:rPr lang="fr-FR" sz="1200" dirty="0">
                <a:solidFill>
                  <a:schemeClr val="tx1">
                    <a:lumMod val="75000"/>
                    <a:lumOff val="25000"/>
                  </a:schemeClr>
                </a:solidFill>
                <a:latin typeface="Arial" panose="020B0604020202020204" pitchFamily="34" charset="0"/>
                <a:cs typeface="Arial" panose="020B0604020202020204" pitchFamily="34" charset="0"/>
              </a:rPr>
              <a:t>», vous pouvez vérifier les données saisies</a:t>
            </a:r>
            <a:r>
              <a:rPr lang="fr-FR" sz="1200" b="1" dirty="0">
                <a:solidFill>
                  <a:schemeClr val="tx1">
                    <a:lumMod val="75000"/>
                    <a:lumOff val="25000"/>
                  </a:schemeClr>
                </a:solidFill>
                <a:latin typeface="Arial" panose="020B0604020202020204" pitchFamily="34" charset="0"/>
                <a:cs typeface="Arial" panose="020B0604020202020204" pitchFamily="34" charset="0"/>
              </a:rPr>
              <a:t>. </a:t>
            </a:r>
            <a:r>
              <a:rPr lang="fr-FR" sz="1200" dirty="0">
                <a:solidFill>
                  <a:schemeClr val="tx1">
                    <a:lumMod val="75000"/>
                    <a:lumOff val="25000"/>
                  </a:schemeClr>
                </a:solidFill>
                <a:latin typeface="Arial" panose="020B0604020202020204" pitchFamily="34" charset="0"/>
                <a:cs typeface="Arial" panose="020B0604020202020204" pitchFamily="34" charset="0"/>
              </a:rPr>
              <a:t>L</a:t>
            </a:r>
            <a:r>
              <a:rPr lang="fr-FR" sz="1200" dirty="0">
                <a:solidFill>
                  <a:schemeClr val="tx1">
                    <a:lumMod val="75000"/>
                    <a:lumOff val="25000"/>
                  </a:schemeClr>
                </a:solidFill>
                <a:latin typeface="Arial" charset="0"/>
              </a:rPr>
              <a:t>e récapitulatif est téléchargeable en appuyant sur le bouton « </a:t>
            </a:r>
            <a:r>
              <a:rPr lang="fr-FR" sz="1200" b="1" dirty="0">
                <a:solidFill>
                  <a:schemeClr val="tx1">
                    <a:lumMod val="75000"/>
                    <a:lumOff val="25000"/>
                  </a:schemeClr>
                </a:solidFill>
                <a:latin typeface="Arial" charset="0"/>
              </a:rPr>
              <a:t>Imprimer </a:t>
            </a:r>
            <a:r>
              <a:rPr lang="fr-FR" sz="1200" dirty="0">
                <a:solidFill>
                  <a:schemeClr val="tx1">
                    <a:lumMod val="75000"/>
                    <a:lumOff val="25000"/>
                  </a:schemeClr>
                </a:solidFill>
                <a:latin typeface="Arial" charset="0"/>
              </a:rPr>
              <a:t>» se trouvant en haut à droite de la page web.</a:t>
            </a:r>
          </a:p>
          <a:p>
            <a:endParaRPr lang="fr-FR" sz="1200" b="1" dirty="0">
              <a:solidFill>
                <a:schemeClr val="accent1">
                  <a:lumMod val="50000"/>
                </a:schemeClr>
              </a:solidFill>
            </a:endParaRPr>
          </a:p>
        </p:txBody>
      </p:sp>
      <p:pic>
        <p:nvPicPr>
          <p:cNvPr id="63" name="Picture 2">
            <a:extLst>
              <a:ext uri="{FF2B5EF4-FFF2-40B4-BE49-F238E27FC236}">
                <a16:creationId xmlns:a16="http://schemas.microsoft.com/office/drawing/2014/main" xmlns="" id="{69E10CEB-627F-44ED-975D-C3DBD49C2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649" y="4736386"/>
            <a:ext cx="643197" cy="66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ZoneTexte 70">
            <a:extLst>
              <a:ext uri="{FF2B5EF4-FFF2-40B4-BE49-F238E27FC236}">
                <a16:creationId xmlns:a16="http://schemas.microsoft.com/office/drawing/2014/main" xmlns="" id="{CB5B3F5C-9417-4A81-A55A-E0920CF7C0CA}"/>
              </a:ext>
            </a:extLst>
          </p:cNvPr>
          <p:cNvSpPr txBox="1"/>
          <p:nvPr/>
        </p:nvSpPr>
        <p:spPr>
          <a:xfrm>
            <a:off x="8437031" y="4783613"/>
            <a:ext cx="3528392" cy="646331"/>
          </a:xfrm>
          <a:prstGeom prst="rect">
            <a:avLst/>
          </a:prstGeom>
          <a:solidFill>
            <a:schemeClr val="bg1"/>
          </a:solidFill>
          <a:ln w="25400">
            <a:solidFill>
              <a:schemeClr val="accent1">
                <a:lumMod val="75000"/>
              </a:schemeClr>
            </a:solidFill>
          </a:ln>
        </p:spPr>
        <p:txBody>
          <a:bodyPr wrap="square" rtlCol="0">
            <a:spAutoFit/>
          </a:bodyPr>
          <a:lstStyle/>
          <a:p>
            <a:r>
              <a:rPr lang="fr-FR" sz="1200" dirty="0">
                <a:solidFill>
                  <a:schemeClr val="accent1">
                    <a:lumMod val="50000"/>
                  </a:schemeClr>
                </a:solidFill>
              </a:rPr>
              <a:t>Si des éléments doivent être corrigés : </a:t>
            </a:r>
            <a:r>
              <a:rPr lang="fr-FR" sz="1200" b="1" dirty="0">
                <a:solidFill>
                  <a:schemeClr val="accent1">
                    <a:lumMod val="50000"/>
                  </a:schemeClr>
                </a:solidFill>
              </a:rPr>
              <a:t>modifiez</a:t>
            </a:r>
            <a:r>
              <a:rPr lang="fr-FR" sz="1200" dirty="0">
                <a:solidFill>
                  <a:schemeClr val="accent1">
                    <a:lumMod val="50000"/>
                  </a:schemeClr>
                </a:solidFill>
              </a:rPr>
              <a:t> les informations saisies en utilisant le bouton « </a:t>
            </a:r>
            <a:r>
              <a:rPr lang="fr-FR" sz="1200" b="1" dirty="0">
                <a:solidFill>
                  <a:schemeClr val="accent1">
                    <a:lumMod val="50000"/>
                  </a:schemeClr>
                </a:solidFill>
              </a:rPr>
              <a:t>Précédent </a:t>
            </a:r>
            <a:r>
              <a:rPr lang="fr-FR" sz="1200" dirty="0">
                <a:solidFill>
                  <a:schemeClr val="accent1">
                    <a:lumMod val="50000"/>
                  </a:schemeClr>
                </a:solidFill>
              </a:rPr>
              <a:t>» situé en haut/en bas à gauche</a:t>
            </a:r>
          </a:p>
        </p:txBody>
      </p:sp>
      <p:sp>
        <p:nvSpPr>
          <p:cNvPr id="61" name="Text Placeholder 2">
            <a:extLst>
              <a:ext uri="{FF2B5EF4-FFF2-40B4-BE49-F238E27FC236}">
                <a16:creationId xmlns:a16="http://schemas.microsoft.com/office/drawing/2014/main" xmlns="" id="{37F0D1FA-FFD5-4162-BE39-6D5945654C63}"/>
              </a:ext>
            </a:extLst>
          </p:cNvPr>
          <p:cNvSpPr>
            <a:spLocks noGrp="1"/>
          </p:cNvSpPr>
          <p:nvPr>
            <p:ph type="body" sz="quarter" idx="13"/>
          </p:nvPr>
        </p:nvSpPr>
        <p:spPr>
          <a:xfrm>
            <a:off x="766763" y="296863"/>
            <a:ext cx="10658475" cy="583834"/>
          </a:xfrm>
        </p:spPr>
        <p:txBody>
          <a:bodyPr/>
          <a:lstStyle/>
          <a:p>
            <a:r>
              <a:rPr lang="fr-FR" dirty="0"/>
              <a:t>Les étapes du dépôt – Étape 6 : Récapitulatif</a:t>
            </a:r>
          </a:p>
        </p:txBody>
      </p:sp>
      <p:cxnSp>
        <p:nvCxnSpPr>
          <p:cNvPr id="73" name="Connecteur droit avec flèche 46">
            <a:extLst>
              <a:ext uri="{FF2B5EF4-FFF2-40B4-BE49-F238E27FC236}">
                <a16:creationId xmlns:a16="http://schemas.microsoft.com/office/drawing/2014/main" xmlns="" id="{F9464EC0-F18A-4EF4-A6D6-549BB729A3B6}"/>
              </a:ext>
            </a:extLst>
          </p:cNvPr>
          <p:cNvCxnSpPr>
            <a:cxnSpLocks/>
          </p:cNvCxnSpPr>
          <p:nvPr/>
        </p:nvCxnSpPr>
        <p:spPr>
          <a:xfrm flipH="1">
            <a:off x="4909930" y="2751082"/>
            <a:ext cx="2743720" cy="784547"/>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46">
            <a:extLst>
              <a:ext uri="{FF2B5EF4-FFF2-40B4-BE49-F238E27FC236}">
                <a16:creationId xmlns:a16="http://schemas.microsoft.com/office/drawing/2014/main" xmlns="" id="{45A1E409-5FAD-4029-AC6A-BEE75682696E}"/>
              </a:ext>
            </a:extLst>
          </p:cNvPr>
          <p:cNvCxnSpPr>
            <a:cxnSpLocks/>
          </p:cNvCxnSpPr>
          <p:nvPr/>
        </p:nvCxnSpPr>
        <p:spPr>
          <a:xfrm flipH="1">
            <a:off x="7208735" y="4461117"/>
            <a:ext cx="444915" cy="415498"/>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9" name="Espace réservé du pied de page 9">
            <a:extLst>
              <a:ext uri="{FF2B5EF4-FFF2-40B4-BE49-F238E27FC236}">
                <a16:creationId xmlns:a16="http://schemas.microsoft.com/office/drawing/2014/main" xmlns="" id="{F4290A83-3533-4DA1-99AD-4AF175785D50}"/>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0" name="Date Placeholder 4">
            <a:extLst>
              <a:ext uri="{FF2B5EF4-FFF2-40B4-BE49-F238E27FC236}">
                <a16:creationId xmlns:a16="http://schemas.microsoft.com/office/drawing/2014/main" xmlns="" id="{72CF1FCD-612B-48D4-A8D4-E1F3404AE83A}"/>
              </a:ext>
            </a:extLst>
          </p:cNvPr>
          <p:cNvSpPr>
            <a:spLocks noGrp="1"/>
          </p:cNvSpPr>
          <p:nvPr>
            <p:ph type="dt" sz="half" idx="4294967295"/>
          </p:nvPr>
        </p:nvSpPr>
        <p:spPr>
          <a:xfrm>
            <a:off x="263029" y="6465818"/>
            <a:ext cx="2133600" cy="216000"/>
          </a:xfrm>
        </p:spPr>
        <p:txBody>
          <a:bodyPr/>
          <a:lstStyle/>
          <a:p>
            <a:r>
              <a:rPr lang="fr-FR" dirty="0"/>
              <a:t>Juillet 2021</a:t>
            </a:r>
          </a:p>
        </p:txBody>
      </p:sp>
      <p:sp>
        <p:nvSpPr>
          <p:cNvPr id="3" name="Rectangle 2">
            <a:extLst>
              <a:ext uri="{FF2B5EF4-FFF2-40B4-BE49-F238E27FC236}">
                <a16:creationId xmlns:a16="http://schemas.microsoft.com/office/drawing/2014/main" xmlns="" id="{DDF58A5C-CA1D-4D66-BDB5-765D97B6967B}"/>
              </a:ext>
            </a:extLst>
          </p:cNvPr>
          <p:cNvSpPr/>
          <p:nvPr/>
        </p:nvSpPr>
        <p:spPr>
          <a:xfrm>
            <a:off x="546652" y="4415398"/>
            <a:ext cx="3707296" cy="883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3458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8979753-322C-4585-9879-04EE20A3865E}"/>
              </a:ext>
            </a:extLst>
          </p:cNvPr>
          <p:cNvPicPr>
            <a:picLocks noChangeAspect="1"/>
          </p:cNvPicPr>
          <p:nvPr/>
        </p:nvPicPr>
        <p:blipFill>
          <a:blip r:embed="rId2"/>
          <a:stretch>
            <a:fillRect/>
          </a:stretch>
        </p:blipFill>
        <p:spPr>
          <a:xfrm>
            <a:off x="279936" y="1426552"/>
            <a:ext cx="6748993" cy="2312941"/>
          </a:xfrm>
          <a:prstGeom prst="rect">
            <a:avLst/>
          </a:prstGeom>
        </p:spPr>
      </p:pic>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22</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7028929" y="1839381"/>
            <a:ext cx="4970820" cy="1338828"/>
          </a:xfrm>
          <a:prstGeom prst="rect">
            <a:avLst/>
          </a:prstGeom>
        </p:spPr>
        <p:txBody>
          <a:bodyPr wrap="square">
            <a:spAutoFit/>
          </a:bodyPr>
          <a:lstStyle/>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a:p>
            <a:pPr lvl="0" algn="just" fontAlgn="base">
              <a:spcBef>
                <a:spcPct val="0"/>
              </a:spcBef>
              <a:spcAft>
                <a:spcPct val="0"/>
              </a:spcAft>
              <a:buClr>
                <a:srgbClr val="92D050"/>
              </a:buClr>
              <a:buSzPct val="76000"/>
              <a:defRPr/>
            </a:pPr>
            <a:endParaRPr lang="fr-FR" sz="1200" dirty="0">
              <a:solidFill>
                <a:srgbClr val="FFFFFF">
                  <a:lumMod val="50000"/>
                </a:srgbClr>
              </a:solidFill>
              <a:latin typeface="Arial" charset="0"/>
            </a:endParaRPr>
          </a:p>
          <a:p>
            <a:pPr lvl="0" fontAlgn="base">
              <a:spcBef>
                <a:spcPct val="0"/>
              </a:spcBef>
              <a:spcAft>
                <a:spcPct val="0"/>
              </a:spcAft>
              <a:buClr>
                <a:srgbClr val="92D050"/>
              </a:buClr>
              <a:buSzPct val="76000"/>
              <a:defRPr/>
            </a:pPr>
            <a:r>
              <a:rPr lang="fr-FR" sz="1200" dirty="0">
                <a:solidFill>
                  <a:schemeClr val="tx1">
                    <a:lumMod val="75000"/>
                    <a:lumOff val="25000"/>
                  </a:schemeClr>
                </a:solidFill>
                <a:latin typeface="Arial" charset="0"/>
              </a:rPr>
              <a:t>Vous pouvez télécharger un récapitulatif de la demande au format PDF en appuyant sur « </a:t>
            </a:r>
            <a:r>
              <a:rPr lang="fr-FR" sz="1200" b="1" dirty="0">
                <a:solidFill>
                  <a:schemeClr val="tx1">
                    <a:lumMod val="75000"/>
                    <a:lumOff val="25000"/>
                  </a:schemeClr>
                </a:solidFill>
                <a:latin typeface="Arial" charset="0"/>
              </a:rPr>
              <a:t>Récapitulatif de la demande </a:t>
            </a:r>
            <a:r>
              <a:rPr lang="fr-FR" sz="1200" dirty="0">
                <a:solidFill>
                  <a:schemeClr val="tx1">
                    <a:lumMod val="75000"/>
                    <a:lumOff val="25000"/>
                  </a:schemeClr>
                </a:solidFill>
                <a:latin typeface="Arial" charset="0"/>
              </a:rPr>
              <a:t>»</a:t>
            </a:r>
          </a:p>
          <a:p>
            <a:pPr lvl="0" fontAlgn="base">
              <a:spcBef>
                <a:spcPct val="0"/>
              </a:spcBef>
              <a:spcAft>
                <a:spcPct val="0"/>
              </a:spcAft>
              <a:buClr>
                <a:srgbClr val="92D050"/>
              </a:buClr>
              <a:buSzPct val="76000"/>
              <a:defRPr/>
            </a:pPr>
            <a:endParaRPr lang="fr-FR" sz="1200" dirty="0">
              <a:solidFill>
                <a:schemeClr val="tx1">
                  <a:lumMod val="75000"/>
                  <a:lumOff val="25000"/>
                </a:schemeClr>
              </a:solidFill>
              <a:latin typeface="Arial" charset="0"/>
            </a:endParaRPr>
          </a:p>
          <a:p>
            <a:pPr lvl="0" fontAlgn="base">
              <a:spcBef>
                <a:spcPct val="0"/>
              </a:spcBef>
              <a:spcAft>
                <a:spcPct val="0"/>
              </a:spcAft>
              <a:buClr>
                <a:srgbClr val="92D050"/>
              </a:buClr>
              <a:buSzPct val="76000"/>
              <a:defRPr/>
            </a:pPr>
            <a:endParaRPr lang="fr-FR" sz="1200" dirty="0">
              <a:solidFill>
                <a:schemeClr val="tx1">
                  <a:lumMod val="75000"/>
                  <a:lumOff val="25000"/>
                </a:schemeClr>
              </a:solidFill>
              <a:latin typeface="Arial" charset="0"/>
            </a:endParaRPr>
          </a:p>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p:txBody>
      </p:sp>
      <p:sp>
        <p:nvSpPr>
          <p:cNvPr id="50" name="Rectangle: Rounded Corners 49">
            <a:extLst>
              <a:ext uri="{FF2B5EF4-FFF2-40B4-BE49-F238E27FC236}">
                <a16:creationId xmlns:a16="http://schemas.microsoft.com/office/drawing/2014/main" xmlns="" id="{FD086555-6568-4949-8463-9CC81691E372}"/>
              </a:ext>
            </a:extLst>
          </p:cNvPr>
          <p:cNvSpPr/>
          <p:nvPr/>
        </p:nvSpPr>
        <p:spPr>
          <a:xfrm>
            <a:off x="2795829" y="2590295"/>
            <a:ext cx="1588971" cy="22987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xmlns="" id="{E017D403-BB65-48FA-AE32-C9CD1E709B9E}"/>
              </a:ext>
            </a:extLst>
          </p:cNvPr>
          <p:cNvSpPr/>
          <p:nvPr/>
        </p:nvSpPr>
        <p:spPr>
          <a:xfrm>
            <a:off x="805896" y="4435685"/>
            <a:ext cx="9155932" cy="1169551"/>
          </a:xfrm>
          <a:prstGeom prst="rect">
            <a:avLst/>
          </a:prstGeom>
        </p:spPr>
        <p:txBody>
          <a:bodyPr wrap="square">
            <a:spAutoFit/>
          </a:bodyPr>
          <a:lstStyle/>
          <a:p>
            <a:r>
              <a:rPr lang="fr-FR" sz="1400" b="1" dirty="0">
                <a:solidFill>
                  <a:schemeClr val="tx1">
                    <a:lumMod val="75000"/>
                    <a:lumOff val="25000"/>
                  </a:schemeClr>
                </a:solidFill>
                <a:latin typeface="Arial" panose="020B0604020202020204" pitchFamily="34" charset="0"/>
                <a:cs typeface="Arial" panose="020B0604020202020204" pitchFamily="34" charset="0"/>
              </a:rPr>
              <a:t>Cette étape signifie que le dépôt de votre dossier s’est bien terminé.</a:t>
            </a:r>
          </a:p>
          <a:p>
            <a:endParaRPr lang="fr-FR" sz="1400" b="1" dirty="0">
              <a:solidFill>
                <a:schemeClr val="tx1">
                  <a:lumMod val="75000"/>
                  <a:lumOff val="25000"/>
                </a:schemeClr>
              </a:solidFill>
              <a:latin typeface="Arial" panose="020B0604020202020204" pitchFamily="34" charset="0"/>
              <a:cs typeface="Arial" panose="020B0604020202020204" pitchFamily="34" charset="0"/>
            </a:endParaRPr>
          </a:p>
          <a:p>
            <a:r>
              <a:rPr lang="fr-FR" sz="1400" b="1" dirty="0">
                <a:solidFill>
                  <a:schemeClr val="tx1">
                    <a:lumMod val="75000"/>
                    <a:lumOff val="25000"/>
                  </a:schemeClr>
                </a:solidFill>
                <a:latin typeface="Arial" panose="020B0604020202020204" pitchFamily="34" charset="0"/>
                <a:cs typeface="Arial" panose="020B0604020202020204" pitchFamily="34" charset="0"/>
              </a:rPr>
              <a:t>L’ARS a reçu votre dossier électronique. Vous recevrez un mail de confirmation du dépôt électronique.</a:t>
            </a:r>
          </a:p>
          <a:p>
            <a:endParaRPr lang="fr-FR" sz="1400" b="1" dirty="0">
              <a:solidFill>
                <a:schemeClr val="tx1">
                  <a:lumMod val="75000"/>
                  <a:lumOff val="25000"/>
                </a:schemeClr>
              </a:solidFill>
              <a:latin typeface="Arial" panose="020B0604020202020204" pitchFamily="34" charset="0"/>
              <a:cs typeface="Arial" panose="020B0604020202020204" pitchFamily="34" charset="0"/>
            </a:endParaRPr>
          </a:p>
          <a:p>
            <a:endParaRPr lang="fr-FR" sz="1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 Placeholder 2">
            <a:extLst>
              <a:ext uri="{FF2B5EF4-FFF2-40B4-BE49-F238E27FC236}">
                <a16:creationId xmlns:a16="http://schemas.microsoft.com/office/drawing/2014/main" xmlns="" id="{0F5A3969-87F1-45F1-B95F-B3751A4CDD78}"/>
              </a:ext>
            </a:extLst>
          </p:cNvPr>
          <p:cNvSpPr>
            <a:spLocks noGrp="1"/>
          </p:cNvSpPr>
          <p:nvPr>
            <p:ph type="body" sz="quarter" idx="13"/>
          </p:nvPr>
        </p:nvSpPr>
        <p:spPr>
          <a:xfrm>
            <a:off x="766763" y="296863"/>
            <a:ext cx="10658475" cy="583834"/>
          </a:xfrm>
        </p:spPr>
        <p:txBody>
          <a:bodyPr/>
          <a:lstStyle/>
          <a:p>
            <a:r>
              <a:rPr lang="fr-FR" dirty="0"/>
              <a:t>Les étapes du dépôt – Confirmation</a:t>
            </a:r>
          </a:p>
        </p:txBody>
      </p:sp>
      <p:cxnSp>
        <p:nvCxnSpPr>
          <p:cNvPr id="25" name="Connecteur droit avec flèche 46">
            <a:extLst>
              <a:ext uri="{FF2B5EF4-FFF2-40B4-BE49-F238E27FC236}">
                <a16:creationId xmlns:a16="http://schemas.microsoft.com/office/drawing/2014/main" xmlns="" id="{01777DAC-99B0-451C-830D-266E34D930FA}"/>
              </a:ext>
            </a:extLst>
          </p:cNvPr>
          <p:cNvCxnSpPr>
            <a:cxnSpLocks/>
          </p:cNvCxnSpPr>
          <p:nvPr/>
        </p:nvCxnSpPr>
        <p:spPr>
          <a:xfrm flipH="1">
            <a:off x="4483295" y="2422315"/>
            <a:ext cx="2545634" cy="282917"/>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Espace réservé du pied de page 9">
            <a:extLst>
              <a:ext uri="{FF2B5EF4-FFF2-40B4-BE49-F238E27FC236}">
                <a16:creationId xmlns:a16="http://schemas.microsoft.com/office/drawing/2014/main" xmlns="" id="{C3A483C5-ABEB-4DE8-AE74-79614F0C05BC}"/>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4" name="Date Placeholder 4">
            <a:extLst>
              <a:ext uri="{FF2B5EF4-FFF2-40B4-BE49-F238E27FC236}">
                <a16:creationId xmlns:a16="http://schemas.microsoft.com/office/drawing/2014/main" xmlns="" id="{7AE11C77-EDC4-4138-9248-FA055697C42C}"/>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162881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53BA93-3406-4511-96C9-CEC426F91815}"/>
              </a:ext>
            </a:extLst>
          </p:cNvPr>
          <p:cNvPicPr>
            <a:picLocks noChangeAspect="1"/>
          </p:cNvPicPr>
          <p:nvPr/>
        </p:nvPicPr>
        <p:blipFill>
          <a:blip r:embed="rId2"/>
          <a:stretch>
            <a:fillRect/>
          </a:stretch>
        </p:blipFill>
        <p:spPr>
          <a:xfrm>
            <a:off x="629682" y="1633729"/>
            <a:ext cx="9423133" cy="3961922"/>
          </a:xfrm>
          <a:prstGeom prst="rect">
            <a:avLst/>
          </a:prstGeom>
        </p:spPr>
      </p:pic>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Retour à la page d’accueil</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23</a:t>
            </a:fld>
            <a:endParaRPr lang="fr-FR" dirty="0"/>
          </a:p>
        </p:txBody>
      </p:sp>
      <p:sp>
        <p:nvSpPr>
          <p:cNvPr id="41" name="Text Placeholder 3">
            <a:extLst>
              <a:ext uri="{FF2B5EF4-FFF2-40B4-BE49-F238E27FC236}">
                <a16:creationId xmlns:a16="http://schemas.microsoft.com/office/drawing/2014/main" xmlns="" id="{A13012DC-ED04-4F84-8443-6A3C95F71413}"/>
              </a:ext>
            </a:extLst>
          </p:cNvPr>
          <p:cNvSpPr>
            <a:spLocks noGrp="1"/>
          </p:cNvSpPr>
          <p:nvPr>
            <p:ph type="body" sz="quarter" idx="14"/>
          </p:nvPr>
        </p:nvSpPr>
        <p:spPr>
          <a:xfrm>
            <a:off x="766763" y="1035305"/>
            <a:ext cx="10658475" cy="402584"/>
          </a:xfrm>
        </p:spPr>
        <p:txBody>
          <a:bodyPr/>
          <a:lstStyle/>
          <a:p>
            <a:r>
              <a:rPr lang="fr-FR" dirty="0">
                <a:solidFill>
                  <a:srgbClr val="FFFFFF">
                    <a:lumMod val="50000"/>
                  </a:srgbClr>
                </a:solidFill>
                <a:latin typeface="Arial" charset="0"/>
              </a:rPr>
              <a:t>Page d’accueil suite au renseignement des informations concernant l’usager</a:t>
            </a:r>
          </a:p>
        </p:txBody>
      </p:sp>
      <p:sp>
        <p:nvSpPr>
          <p:cNvPr id="38" name="Rectangle: Rounded Corners 37">
            <a:extLst>
              <a:ext uri="{FF2B5EF4-FFF2-40B4-BE49-F238E27FC236}">
                <a16:creationId xmlns:a16="http://schemas.microsoft.com/office/drawing/2014/main" xmlns="" id="{EF9F7643-37AE-4A45-81A7-7FE6583B3A6E}"/>
              </a:ext>
            </a:extLst>
          </p:cNvPr>
          <p:cNvSpPr/>
          <p:nvPr/>
        </p:nvSpPr>
        <p:spPr>
          <a:xfrm>
            <a:off x="1043642" y="2974335"/>
            <a:ext cx="2796838" cy="203080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Rounded Corners 32">
            <a:extLst>
              <a:ext uri="{FF2B5EF4-FFF2-40B4-BE49-F238E27FC236}">
                <a16:creationId xmlns:a16="http://schemas.microsoft.com/office/drawing/2014/main" xmlns="" id="{4E42A0E1-2213-4C73-B508-7D8B351BD409}"/>
              </a:ext>
            </a:extLst>
          </p:cNvPr>
          <p:cNvSpPr/>
          <p:nvPr/>
        </p:nvSpPr>
        <p:spPr>
          <a:xfrm>
            <a:off x="3914782" y="3447115"/>
            <a:ext cx="2796838" cy="1211460"/>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xmlns="" id="{6D0EC5AE-FFAA-4F71-9428-37B77E5B1E48}"/>
              </a:ext>
            </a:extLst>
          </p:cNvPr>
          <p:cNvSpPr/>
          <p:nvPr/>
        </p:nvSpPr>
        <p:spPr>
          <a:xfrm>
            <a:off x="6231467" y="2217844"/>
            <a:ext cx="524933" cy="137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xmlns="" id="{02C898A6-E28D-43F1-8BB4-BC489C7C8928}"/>
              </a:ext>
            </a:extLst>
          </p:cNvPr>
          <p:cNvSpPr/>
          <p:nvPr/>
        </p:nvSpPr>
        <p:spPr>
          <a:xfrm>
            <a:off x="4580225" y="5862286"/>
            <a:ext cx="6096000" cy="461665"/>
          </a:xfrm>
          <a:prstGeom prst="rect">
            <a:avLst/>
          </a:prstGeom>
          <a:solidFill>
            <a:schemeClr val="bg1"/>
          </a:solidFill>
          <a:ln>
            <a:solidFill>
              <a:srgbClr val="FF6600"/>
            </a:solidFill>
          </a:ln>
        </p:spPr>
        <p:txBody>
          <a:bodyPr>
            <a:spAutoFit/>
          </a:bodyPr>
          <a:lstStyle/>
          <a:p>
            <a:r>
              <a:rPr lang="fr-FR" sz="1200" b="1" dirty="0">
                <a:solidFill>
                  <a:schemeClr val="tx1">
                    <a:lumMod val="75000"/>
                    <a:lumOff val="25000"/>
                  </a:schemeClr>
                </a:solidFill>
                <a:latin typeface="Arial" panose="020B0604020202020204" pitchFamily="34" charset="0"/>
                <a:cs typeface="Arial" panose="020B0604020202020204" pitchFamily="34" charset="0"/>
              </a:rPr>
              <a:t>le lien « Mes demandes de subvention en cours » vous permet de suivre l’état de votre demande (transmise, en cours de création, etc.)</a:t>
            </a:r>
          </a:p>
        </p:txBody>
      </p:sp>
      <p:cxnSp>
        <p:nvCxnSpPr>
          <p:cNvPr id="24" name="Connecteur droit avec flèche 46">
            <a:extLst>
              <a:ext uri="{FF2B5EF4-FFF2-40B4-BE49-F238E27FC236}">
                <a16:creationId xmlns:a16="http://schemas.microsoft.com/office/drawing/2014/main" xmlns="" id="{39104FE6-F7CA-4F4A-9760-6E37F8EC622F}"/>
              </a:ext>
            </a:extLst>
          </p:cNvPr>
          <p:cNvCxnSpPr>
            <a:cxnSpLocks/>
          </p:cNvCxnSpPr>
          <p:nvPr/>
        </p:nvCxnSpPr>
        <p:spPr>
          <a:xfrm flipV="1">
            <a:off x="1600200" y="5111552"/>
            <a:ext cx="145151" cy="646332"/>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46">
            <a:extLst>
              <a:ext uri="{FF2B5EF4-FFF2-40B4-BE49-F238E27FC236}">
                <a16:creationId xmlns:a16="http://schemas.microsoft.com/office/drawing/2014/main" xmlns="" id="{CCEF7599-E08F-41F9-B72A-42226CCB82ED}"/>
              </a:ext>
            </a:extLst>
          </p:cNvPr>
          <p:cNvCxnSpPr>
            <a:cxnSpLocks/>
          </p:cNvCxnSpPr>
          <p:nvPr/>
        </p:nvCxnSpPr>
        <p:spPr>
          <a:xfrm flipH="1" flipV="1">
            <a:off x="5341249" y="4783756"/>
            <a:ext cx="145152" cy="1038940"/>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A4725088-521E-4D52-A8C0-F230E5B46B9C}"/>
              </a:ext>
            </a:extLst>
          </p:cNvPr>
          <p:cNvSpPr/>
          <p:nvPr/>
        </p:nvSpPr>
        <p:spPr>
          <a:xfrm>
            <a:off x="878475" y="5787769"/>
            <a:ext cx="3036307" cy="646331"/>
          </a:xfrm>
          <a:prstGeom prst="rect">
            <a:avLst/>
          </a:prstGeom>
          <a:solidFill>
            <a:schemeClr val="bg1"/>
          </a:solidFill>
          <a:ln>
            <a:solidFill>
              <a:srgbClr val="FF6600"/>
            </a:solidFill>
          </a:ln>
        </p:spPr>
        <p:txBody>
          <a:bodyPr wrap="square">
            <a:spAutoFit/>
          </a:bodyPr>
          <a:lstStyle/>
          <a:p>
            <a:pPr algn="just"/>
            <a:r>
              <a:rPr lang="fr-FR" sz="1200" b="1" dirty="0">
                <a:solidFill>
                  <a:schemeClr val="tx1">
                    <a:lumMod val="75000"/>
                    <a:lumOff val="25000"/>
                  </a:schemeClr>
                </a:solidFill>
                <a:latin typeface="Arial" panose="020B0604020202020204" pitchFamily="34" charset="0"/>
                <a:cs typeface="Arial" panose="020B0604020202020204" pitchFamily="34" charset="0"/>
              </a:rPr>
              <a:t>Vous pouvez consulter les informations vous concernant et les éditer au besoin </a:t>
            </a:r>
            <a:endParaRPr lang="fr-F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xmlns="" id="{CA57B287-3F7B-4898-83EC-9012FF956BA1}"/>
              </a:ext>
            </a:extLst>
          </p:cNvPr>
          <p:cNvSpPr/>
          <p:nvPr/>
        </p:nvSpPr>
        <p:spPr>
          <a:xfrm>
            <a:off x="10132526" y="2531145"/>
            <a:ext cx="823341" cy="1104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Espace réservé du pied de page 9">
            <a:extLst>
              <a:ext uri="{FF2B5EF4-FFF2-40B4-BE49-F238E27FC236}">
                <a16:creationId xmlns:a16="http://schemas.microsoft.com/office/drawing/2014/main" xmlns="" id="{05B96DB5-C4C9-4C3F-9C82-2F595C4680D6}"/>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8" name="Date Placeholder 4">
            <a:extLst>
              <a:ext uri="{FF2B5EF4-FFF2-40B4-BE49-F238E27FC236}">
                <a16:creationId xmlns:a16="http://schemas.microsoft.com/office/drawing/2014/main" xmlns="" id="{171246F8-C452-4680-BC21-106C6B859CA6}"/>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416732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Résoudre les problèmes techniques</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24</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693018" y="1043857"/>
            <a:ext cx="11348185" cy="5563061"/>
          </a:xfrm>
          <a:prstGeom prst="rect">
            <a:avLst/>
          </a:prstGeom>
        </p:spPr>
        <p:txBody>
          <a:bodyPr wrap="square">
            <a:spAutoFit/>
          </a:bodyPr>
          <a:lstStyle/>
          <a:p>
            <a:pPr lvl="0" algn="just" fontAlgn="base">
              <a:spcBef>
                <a:spcPct val="0"/>
              </a:spcBef>
              <a:spcAft>
                <a:spcPct val="0"/>
              </a:spcAft>
              <a:buClr>
                <a:srgbClr val="92D050"/>
              </a:buClr>
              <a:buSzPct val="76000"/>
              <a:defRPr/>
            </a:pPr>
            <a:r>
              <a:rPr lang="fr-FR" sz="1500" dirty="0">
                <a:latin typeface="Arial" charset="0"/>
              </a:rPr>
              <a:t>L’Espace Usagers fonctionne sur un navigateur à jour à partir des versions suivantes (liste non exhaustive) :</a:t>
            </a:r>
          </a:p>
          <a:p>
            <a:pPr marL="285750" lvl="0" indent="-285750" algn="just" fontAlgn="base">
              <a:spcBef>
                <a:spcPct val="0"/>
              </a:spcBef>
              <a:spcAft>
                <a:spcPct val="0"/>
              </a:spcAft>
              <a:buClr>
                <a:srgbClr val="92D050"/>
              </a:buClr>
              <a:buSzPct val="86000"/>
              <a:buFont typeface="Arial" panose="020B0604020202020204" pitchFamily="34" charset="0"/>
              <a:buChar char="►"/>
              <a:defRPr/>
            </a:pPr>
            <a:r>
              <a:rPr lang="fr-FR" sz="1500" dirty="0">
                <a:latin typeface="Arial" charset="0"/>
              </a:rPr>
              <a:t>Internet Explorer 11</a:t>
            </a:r>
          </a:p>
          <a:p>
            <a:pPr marL="285750" lvl="0" indent="-285750" algn="just" fontAlgn="base">
              <a:spcBef>
                <a:spcPct val="0"/>
              </a:spcBef>
              <a:spcAft>
                <a:spcPct val="0"/>
              </a:spcAft>
              <a:buClr>
                <a:srgbClr val="92D050"/>
              </a:buClr>
              <a:buSzPct val="86000"/>
              <a:buFont typeface="Arial" panose="020B0604020202020204" pitchFamily="34" charset="0"/>
              <a:buChar char="►"/>
              <a:defRPr/>
            </a:pPr>
            <a:r>
              <a:rPr lang="fr-FR" sz="1500" dirty="0">
                <a:latin typeface="Arial" charset="0"/>
              </a:rPr>
              <a:t>Google Chrome 53</a:t>
            </a:r>
          </a:p>
          <a:p>
            <a:pPr marL="285750" lvl="0" indent="-285750" algn="just" fontAlgn="base">
              <a:spcBef>
                <a:spcPct val="0"/>
              </a:spcBef>
              <a:spcAft>
                <a:spcPct val="0"/>
              </a:spcAft>
              <a:buClr>
                <a:srgbClr val="92D050"/>
              </a:buClr>
              <a:buSzPct val="86000"/>
              <a:buFont typeface="Arial" panose="020B0604020202020204" pitchFamily="34" charset="0"/>
              <a:buChar char="►"/>
              <a:defRPr/>
            </a:pPr>
            <a:r>
              <a:rPr lang="fr-FR" sz="1500" dirty="0">
                <a:latin typeface="Arial" charset="0"/>
              </a:rPr>
              <a:t>Firefox 50</a:t>
            </a:r>
          </a:p>
          <a:p>
            <a:pPr marL="285750" lvl="0" indent="-285750" algn="just" fontAlgn="base">
              <a:spcBef>
                <a:spcPct val="0"/>
              </a:spcBef>
              <a:spcAft>
                <a:spcPct val="0"/>
              </a:spcAft>
              <a:buClr>
                <a:srgbClr val="92D050"/>
              </a:buClr>
              <a:buSzPct val="86000"/>
              <a:buFont typeface="Arial" panose="020B0604020202020204" pitchFamily="34" charset="0"/>
              <a:buChar char="►"/>
              <a:defRPr/>
            </a:pPr>
            <a:r>
              <a:rPr lang="fr-FR" sz="1500" dirty="0">
                <a:latin typeface="Arial" charset="0"/>
              </a:rPr>
              <a:t>Opéra 43</a:t>
            </a:r>
          </a:p>
          <a:p>
            <a:pPr lvl="0" algn="just" fontAlgn="base">
              <a:spcBef>
                <a:spcPct val="0"/>
              </a:spcBef>
              <a:spcAft>
                <a:spcPct val="0"/>
              </a:spcAft>
              <a:buClr>
                <a:srgbClr val="92D050"/>
              </a:buClr>
              <a:buSzPct val="76000"/>
              <a:defRPr/>
            </a:pPr>
            <a:endParaRPr lang="fr-FR" sz="1500" dirty="0">
              <a:latin typeface="Arial" charset="0"/>
            </a:endParaRPr>
          </a:p>
          <a:p>
            <a:pPr lvl="0" algn="just" fontAlgn="base">
              <a:spcBef>
                <a:spcPct val="0"/>
              </a:spcBef>
              <a:spcAft>
                <a:spcPct val="0"/>
              </a:spcAft>
              <a:buClr>
                <a:srgbClr val="92D050"/>
              </a:buClr>
              <a:buSzPct val="76000"/>
              <a:defRPr/>
            </a:pPr>
            <a:r>
              <a:rPr lang="fr-FR" sz="1500" dirty="0">
                <a:latin typeface="Arial" charset="0"/>
              </a:rPr>
              <a:t>Si certains messages et/ou listes ne s’affichent pas en entier, merci de vous assurer que votre navigateur est à jour. Si ce n’est pas le cas, voici quelques conseils pour le mettre à jour :</a:t>
            </a:r>
          </a:p>
          <a:p>
            <a:pPr lvl="0" algn="just" fontAlgn="base">
              <a:spcBef>
                <a:spcPct val="0"/>
              </a:spcBef>
              <a:spcAft>
                <a:spcPct val="0"/>
              </a:spcAft>
              <a:buClr>
                <a:srgbClr val="92D050"/>
              </a:buClr>
              <a:buSzPct val="86000"/>
              <a:defRPr/>
            </a:pPr>
            <a:endParaRPr lang="fr-FR" sz="1500" dirty="0">
              <a:solidFill>
                <a:srgbClr val="FFFFFF">
                  <a:lumMod val="50000"/>
                </a:srgbClr>
              </a:solidFill>
              <a:latin typeface="Arial" charset="0"/>
            </a:endParaRPr>
          </a:p>
          <a:p>
            <a:pPr marL="808038" lvl="0" algn="just" fontAlgn="base">
              <a:spcBef>
                <a:spcPct val="0"/>
              </a:spcBef>
              <a:spcAft>
                <a:spcPct val="0"/>
              </a:spcAft>
              <a:buClr>
                <a:srgbClr val="92D050"/>
              </a:buClr>
              <a:buSzPct val="86000"/>
              <a:defRPr/>
            </a:pPr>
            <a:r>
              <a:rPr lang="fr-FR" sz="1500" dirty="0">
                <a:latin typeface="Arial" charset="0"/>
              </a:rPr>
              <a:t>Sous</a:t>
            </a:r>
            <a:r>
              <a:rPr lang="fr-FR" sz="1500" dirty="0">
                <a:solidFill>
                  <a:srgbClr val="FFFFFF">
                    <a:lumMod val="50000"/>
                  </a:srgbClr>
                </a:solidFill>
                <a:latin typeface="Arial" charset="0"/>
              </a:rPr>
              <a:t> </a:t>
            </a:r>
            <a:r>
              <a:rPr lang="fr-FR" sz="1500" b="1" dirty="0">
                <a:solidFill>
                  <a:srgbClr val="37A5E2"/>
                </a:solidFill>
                <a:latin typeface="Arial" charset="0"/>
              </a:rPr>
              <a:t>Internet Explorer</a:t>
            </a:r>
            <a:r>
              <a:rPr lang="fr-FR" sz="1500" dirty="0">
                <a:latin typeface="Arial" charset="0"/>
              </a:rPr>
              <a:t>, passer par le service Windows Update se trouvant dans le Panneau de Configuration de Windows</a:t>
            </a:r>
          </a:p>
          <a:p>
            <a:pPr marL="808038" lvl="0" algn="just" fontAlgn="base">
              <a:spcBef>
                <a:spcPct val="0"/>
              </a:spcBef>
              <a:spcAft>
                <a:spcPct val="0"/>
              </a:spcAft>
              <a:buClr>
                <a:srgbClr val="92D050"/>
              </a:buClr>
              <a:buSzPct val="86000"/>
              <a:defRPr/>
            </a:pPr>
            <a:endParaRPr lang="fr-FR" sz="1500" dirty="0">
              <a:solidFill>
                <a:srgbClr val="FFFFFF">
                  <a:lumMod val="50000"/>
                </a:srgbClr>
              </a:solidFill>
              <a:latin typeface="Arial" charset="0"/>
            </a:endParaRPr>
          </a:p>
          <a:p>
            <a:pPr marL="808038" lvl="0" algn="just" fontAlgn="base">
              <a:spcBef>
                <a:spcPct val="0"/>
              </a:spcBef>
              <a:spcAft>
                <a:spcPct val="0"/>
              </a:spcAft>
              <a:buClr>
                <a:srgbClr val="92D050"/>
              </a:buClr>
              <a:buSzPct val="86000"/>
              <a:defRPr/>
            </a:pPr>
            <a:r>
              <a:rPr lang="fr-FR" sz="1500" dirty="0">
                <a:latin typeface="Arial" charset="0"/>
              </a:rPr>
              <a:t>Sous </a:t>
            </a:r>
            <a:r>
              <a:rPr lang="fr-FR" sz="1500" b="1" dirty="0">
                <a:solidFill>
                  <a:srgbClr val="EDA221"/>
                </a:solidFill>
                <a:latin typeface="Arial" charset="0"/>
              </a:rPr>
              <a:t>Fire</a:t>
            </a:r>
            <a:r>
              <a:rPr lang="fr-FR" sz="1500" b="1" dirty="0">
                <a:solidFill>
                  <a:srgbClr val="0F90CC"/>
                </a:solidFill>
                <a:latin typeface="Arial" charset="0"/>
              </a:rPr>
              <a:t>fox</a:t>
            </a:r>
            <a:r>
              <a:rPr lang="fr-FR" sz="1500" dirty="0">
                <a:latin typeface="Arial" charset="0"/>
              </a:rPr>
              <a:t>, cliquer sur l’icône représentant un point d’interrogation, puis sur « </a:t>
            </a:r>
            <a:r>
              <a:rPr lang="fr-FR" sz="1500" b="1" dirty="0">
                <a:latin typeface="Arial" charset="0"/>
              </a:rPr>
              <a:t>A propos de Firefox</a:t>
            </a:r>
            <a:r>
              <a:rPr lang="fr-FR" sz="1500" dirty="0">
                <a:latin typeface="Arial" charset="0"/>
              </a:rPr>
              <a:t> » . Sous le nom et le numéro de version du navigateur, un curseur de chargement doit tourner pour vérifier si une nouvelle version existe. Si une nouvelle version est disponible, cliquer sur le bouton « </a:t>
            </a:r>
            <a:r>
              <a:rPr lang="fr-FR" sz="1500" b="1" dirty="0">
                <a:latin typeface="Arial" charset="0"/>
              </a:rPr>
              <a:t>Appliquer la mise à jour </a:t>
            </a:r>
            <a:r>
              <a:rPr lang="fr-FR" sz="1500" dirty="0">
                <a:latin typeface="Arial" charset="0"/>
              </a:rPr>
              <a:t>»</a:t>
            </a:r>
          </a:p>
          <a:p>
            <a:pPr marL="808038" lvl="0" algn="just" fontAlgn="base">
              <a:spcBef>
                <a:spcPct val="0"/>
              </a:spcBef>
              <a:spcAft>
                <a:spcPct val="0"/>
              </a:spcAft>
              <a:buClr>
                <a:srgbClr val="92D050"/>
              </a:buClr>
              <a:buSzPct val="86000"/>
              <a:defRPr/>
            </a:pPr>
            <a:endParaRPr lang="fr-FR" sz="1500" dirty="0">
              <a:solidFill>
                <a:srgbClr val="FFFFFF">
                  <a:lumMod val="50000"/>
                </a:srgbClr>
              </a:solidFill>
              <a:latin typeface="Arial" charset="0"/>
            </a:endParaRPr>
          </a:p>
          <a:p>
            <a:pPr marL="808038" lvl="0" algn="just" fontAlgn="base">
              <a:spcBef>
                <a:spcPct val="0"/>
              </a:spcBef>
              <a:spcAft>
                <a:spcPct val="0"/>
              </a:spcAft>
              <a:buClr>
                <a:srgbClr val="92D050"/>
              </a:buClr>
              <a:buSzPct val="86000"/>
              <a:defRPr/>
            </a:pPr>
            <a:r>
              <a:rPr lang="fr-FR" sz="1500" dirty="0">
                <a:latin typeface="Arial" charset="0"/>
              </a:rPr>
              <a:t>Sous</a:t>
            </a:r>
            <a:r>
              <a:rPr lang="fr-FR" sz="1500" dirty="0">
                <a:solidFill>
                  <a:srgbClr val="FFFFFF">
                    <a:lumMod val="50000"/>
                  </a:srgbClr>
                </a:solidFill>
                <a:latin typeface="Arial" charset="0"/>
              </a:rPr>
              <a:t> </a:t>
            </a:r>
            <a:r>
              <a:rPr lang="fr-FR" sz="1500" b="1" dirty="0">
                <a:solidFill>
                  <a:srgbClr val="47AD46"/>
                </a:solidFill>
                <a:latin typeface="Arial" charset="0"/>
              </a:rPr>
              <a:t>Go</a:t>
            </a:r>
            <a:r>
              <a:rPr lang="fr-FR" sz="1500" b="1" dirty="0">
                <a:solidFill>
                  <a:srgbClr val="E63F3C"/>
                </a:solidFill>
                <a:latin typeface="Arial" charset="0"/>
              </a:rPr>
              <a:t>og</a:t>
            </a:r>
            <a:r>
              <a:rPr lang="fr-FR" sz="1500" b="1" dirty="0">
                <a:solidFill>
                  <a:srgbClr val="FACD0E"/>
                </a:solidFill>
                <a:latin typeface="Arial" charset="0"/>
              </a:rPr>
              <a:t>le</a:t>
            </a:r>
            <a:r>
              <a:rPr lang="fr-FR" sz="1500" b="1" dirty="0">
                <a:solidFill>
                  <a:srgbClr val="FFFFFF">
                    <a:lumMod val="50000"/>
                  </a:srgbClr>
                </a:solidFill>
                <a:latin typeface="Arial" charset="0"/>
              </a:rPr>
              <a:t> </a:t>
            </a:r>
            <a:r>
              <a:rPr lang="fr-FR" sz="1500" b="1" dirty="0">
                <a:solidFill>
                  <a:srgbClr val="4080B5"/>
                </a:solidFill>
                <a:latin typeface="Arial" charset="0"/>
              </a:rPr>
              <a:t>Chrome</a:t>
            </a:r>
            <a:r>
              <a:rPr lang="fr-FR" sz="1500" dirty="0">
                <a:latin typeface="Arial" charset="0"/>
              </a:rPr>
              <a:t>, cliquer sur l’icône représentée par 3 lignes à l’horizontale (située à droite de la barre d’adresse) puis sur « </a:t>
            </a:r>
            <a:r>
              <a:rPr lang="fr-FR" sz="1500" b="1" dirty="0">
                <a:latin typeface="Arial" charset="0"/>
              </a:rPr>
              <a:t>A propos de Google Chrome</a:t>
            </a:r>
            <a:r>
              <a:rPr lang="fr-FR" sz="1500" dirty="0">
                <a:latin typeface="Arial" charset="0"/>
              </a:rPr>
              <a:t> ». En bas de la fenêtre, un curseur de chargement doit tourner pour vérifier si une nouvelle version existe. Si une nouvelle version est disponible, cliquer sur « </a:t>
            </a:r>
            <a:r>
              <a:rPr lang="fr-FR" sz="1500" b="1" dirty="0">
                <a:latin typeface="Arial" charset="0"/>
              </a:rPr>
              <a:t>Redémarrer </a:t>
            </a:r>
            <a:r>
              <a:rPr lang="fr-FR" sz="1500" dirty="0">
                <a:latin typeface="Arial" charset="0"/>
              </a:rPr>
              <a:t>» pour terminer la mise à jour</a:t>
            </a:r>
          </a:p>
          <a:p>
            <a:pPr lvl="0" algn="just" fontAlgn="base">
              <a:spcBef>
                <a:spcPct val="0"/>
              </a:spcBef>
              <a:spcAft>
                <a:spcPct val="0"/>
              </a:spcAft>
              <a:buClr>
                <a:srgbClr val="92D050"/>
              </a:buClr>
              <a:buSzPct val="76000"/>
              <a:defRPr/>
            </a:pPr>
            <a:endParaRPr lang="fr-FR" sz="1500" dirty="0">
              <a:latin typeface="Arial" charset="0"/>
            </a:endParaRPr>
          </a:p>
          <a:p>
            <a:pPr lvl="0" algn="just" fontAlgn="base">
              <a:spcBef>
                <a:spcPct val="0"/>
              </a:spcBef>
              <a:spcAft>
                <a:spcPct val="0"/>
              </a:spcAft>
              <a:buClr>
                <a:srgbClr val="92D050"/>
              </a:buClr>
              <a:buSzPct val="76000"/>
              <a:defRPr/>
            </a:pPr>
            <a:r>
              <a:rPr lang="fr-FR" sz="1500" dirty="0">
                <a:latin typeface="Arial" charset="0"/>
              </a:rPr>
              <a:t>Votre ordinateur doit également être en mesure d’ouvrir et d’imprimer des fichiers PDF. Pour plus de précisions, veuillez vous rendre sur le site d’Adobe Acrobat Reader </a:t>
            </a:r>
            <a:r>
              <a:rPr lang="fr-FR" sz="1500" dirty="0">
                <a:solidFill>
                  <a:srgbClr val="FFFFFF">
                    <a:lumMod val="50000"/>
                  </a:srgbClr>
                </a:solidFill>
                <a:latin typeface="Arial" charset="0"/>
              </a:rPr>
              <a:t>(</a:t>
            </a:r>
            <a:r>
              <a:rPr lang="fr-FR" sz="1500" dirty="0">
                <a:solidFill>
                  <a:srgbClr val="FFFFFF">
                    <a:lumMod val="50000"/>
                  </a:srgbClr>
                </a:solidFill>
                <a:latin typeface="Arial" charset="0"/>
                <a:hlinkClick r:id="rId2"/>
              </a:rPr>
              <a:t>https://get.adobe.com/fr/reader/</a:t>
            </a:r>
            <a:r>
              <a:rPr lang="fr-FR" sz="1500" dirty="0">
                <a:solidFill>
                  <a:srgbClr val="FFFFFF">
                    <a:lumMod val="50000"/>
                  </a:srgbClr>
                </a:solidFill>
                <a:latin typeface="Arial" charset="0"/>
              </a:rPr>
              <a:t>)</a:t>
            </a:r>
          </a:p>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p:txBody>
      </p:sp>
      <p:pic>
        <p:nvPicPr>
          <p:cNvPr id="8194" name="Picture 2" descr="Fichier:Internet Explorer 4 and 5 logo.svg — Wikipédia">
            <a:extLst>
              <a:ext uri="{FF2B5EF4-FFF2-40B4-BE49-F238E27FC236}">
                <a16:creationId xmlns:a16="http://schemas.microsoft.com/office/drawing/2014/main" xmlns="" id="{033D671A-25F5-4B5F-BB58-4FF9E46D91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817" y="3142294"/>
            <a:ext cx="498003" cy="5137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chier:Mozilla Firefox logo 2013.svg — Wikipédia">
            <a:extLst>
              <a:ext uri="{FF2B5EF4-FFF2-40B4-BE49-F238E27FC236}">
                <a16:creationId xmlns:a16="http://schemas.microsoft.com/office/drawing/2014/main" xmlns="" id="{115EA2D0-FE40-4621-8314-7B02EA316D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17" y="3946609"/>
            <a:ext cx="484863" cy="5137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hrome logo : histoire, signification et évolution, symbole">
            <a:extLst>
              <a:ext uri="{FF2B5EF4-FFF2-40B4-BE49-F238E27FC236}">
                <a16:creationId xmlns:a16="http://schemas.microsoft.com/office/drawing/2014/main" xmlns="" id="{58331236-61CD-48DF-8DD1-14CE94D89DC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42" t="12531" r="18442" b="13750"/>
          <a:stretch/>
        </p:blipFill>
        <p:spPr bwMode="auto">
          <a:xfrm>
            <a:off x="844817" y="4924988"/>
            <a:ext cx="532713" cy="597747"/>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4">
            <a:extLst>
              <a:ext uri="{FF2B5EF4-FFF2-40B4-BE49-F238E27FC236}">
                <a16:creationId xmlns:a16="http://schemas.microsoft.com/office/drawing/2014/main" xmlns="" id="{B3B8A027-F8D2-483B-9C4A-06C0F53DDD33}"/>
              </a:ext>
            </a:extLst>
          </p:cNvPr>
          <p:cNvSpPr>
            <a:spLocks noGrp="1"/>
          </p:cNvSpPr>
          <p:nvPr>
            <p:ph type="dt" sz="half" idx="4294967295"/>
          </p:nvPr>
        </p:nvSpPr>
        <p:spPr>
          <a:xfrm>
            <a:off x="263029" y="6465818"/>
            <a:ext cx="2133600" cy="216000"/>
          </a:xfrm>
        </p:spPr>
        <p:txBody>
          <a:bodyPr/>
          <a:lstStyle/>
          <a:p>
            <a:r>
              <a:rPr lang="fr-FR" dirty="0"/>
              <a:t>Juillet 2021</a:t>
            </a:r>
          </a:p>
        </p:txBody>
      </p:sp>
      <p:sp>
        <p:nvSpPr>
          <p:cNvPr id="11" name="Espace réservé du pied de page 9">
            <a:extLst>
              <a:ext uri="{FF2B5EF4-FFF2-40B4-BE49-F238E27FC236}">
                <a16:creationId xmlns:a16="http://schemas.microsoft.com/office/drawing/2014/main" xmlns="" id="{AF078FA3-E4AB-4C37-B91B-443E68372ABC}"/>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Tree>
    <p:extLst>
      <p:ext uri="{BB962C8B-B14F-4D97-AF65-F5344CB8AC3E}">
        <p14:creationId xmlns:p14="http://schemas.microsoft.com/office/powerpoint/2010/main" val="1712003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Contact</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25</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693018" y="1043857"/>
            <a:ext cx="11348185" cy="484748"/>
          </a:xfrm>
          <a:prstGeom prst="rect">
            <a:avLst/>
          </a:prstGeom>
        </p:spPr>
        <p:txBody>
          <a:bodyPr wrap="square">
            <a:spAutoFit/>
          </a:bodyPr>
          <a:lstStyle/>
          <a:p>
            <a:pPr lvl="0" algn="just" fontAlgn="base">
              <a:spcBef>
                <a:spcPct val="0"/>
              </a:spcBef>
              <a:spcAft>
                <a:spcPct val="0"/>
              </a:spcAft>
              <a:buClr>
                <a:srgbClr val="92D050"/>
              </a:buClr>
              <a:buSzPct val="76000"/>
              <a:defRPr/>
            </a:pPr>
            <a:endParaRPr lang="fr-FR" sz="1500" dirty="0">
              <a:latin typeface="Arial" charset="0"/>
            </a:endParaRPr>
          </a:p>
          <a:p>
            <a:pPr lvl="0" algn="just" fontAlgn="base">
              <a:spcBef>
                <a:spcPct val="0"/>
              </a:spcBef>
              <a:spcAft>
                <a:spcPct val="0"/>
              </a:spcAft>
              <a:buClr>
                <a:srgbClr val="92D050"/>
              </a:buClr>
              <a:buSzPct val="76000"/>
              <a:defRPr/>
            </a:pPr>
            <a:endParaRPr lang="fr-FR" sz="1050" dirty="0">
              <a:solidFill>
                <a:srgbClr val="FFFFFF">
                  <a:lumMod val="50000"/>
                </a:srgbClr>
              </a:solidFill>
              <a:latin typeface="Arial" charset="0"/>
            </a:endParaRPr>
          </a:p>
        </p:txBody>
      </p:sp>
      <p:sp>
        <p:nvSpPr>
          <p:cNvPr id="10" name="Date Placeholder 4">
            <a:extLst>
              <a:ext uri="{FF2B5EF4-FFF2-40B4-BE49-F238E27FC236}">
                <a16:creationId xmlns:a16="http://schemas.microsoft.com/office/drawing/2014/main" xmlns="" id="{B3B8A027-F8D2-483B-9C4A-06C0F53DDD33}"/>
              </a:ext>
            </a:extLst>
          </p:cNvPr>
          <p:cNvSpPr>
            <a:spLocks noGrp="1"/>
          </p:cNvSpPr>
          <p:nvPr>
            <p:ph type="dt" sz="half" idx="4294967295"/>
          </p:nvPr>
        </p:nvSpPr>
        <p:spPr>
          <a:xfrm>
            <a:off x="263029" y="6465818"/>
            <a:ext cx="2133600" cy="216000"/>
          </a:xfrm>
        </p:spPr>
        <p:txBody>
          <a:bodyPr/>
          <a:lstStyle/>
          <a:p>
            <a:r>
              <a:rPr lang="fr-FR" dirty="0"/>
              <a:t>Juillet 2021</a:t>
            </a:r>
          </a:p>
        </p:txBody>
      </p:sp>
      <p:sp>
        <p:nvSpPr>
          <p:cNvPr id="11" name="Espace réservé du pied de page 9">
            <a:extLst>
              <a:ext uri="{FF2B5EF4-FFF2-40B4-BE49-F238E27FC236}">
                <a16:creationId xmlns:a16="http://schemas.microsoft.com/office/drawing/2014/main" xmlns="" id="{AF078FA3-E4AB-4C37-B91B-443E68372ABC}"/>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 name="ZoneTexte 1">
            <a:extLst>
              <a:ext uri="{FF2B5EF4-FFF2-40B4-BE49-F238E27FC236}">
                <a16:creationId xmlns:a16="http://schemas.microsoft.com/office/drawing/2014/main" xmlns="" id="{53EE7BB0-C6B5-4A88-BC51-4F8F7F252011}"/>
              </a:ext>
            </a:extLst>
          </p:cNvPr>
          <p:cNvSpPr txBox="1"/>
          <p:nvPr/>
        </p:nvSpPr>
        <p:spPr>
          <a:xfrm>
            <a:off x="693018" y="1419367"/>
            <a:ext cx="10184248" cy="1754326"/>
          </a:xfrm>
          <a:prstGeom prst="rect">
            <a:avLst/>
          </a:prstGeom>
          <a:noFill/>
        </p:spPr>
        <p:txBody>
          <a:bodyPr wrap="square" rtlCol="0">
            <a:spAutoFit/>
          </a:bodyPr>
          <a:lstStyle/>
          <a:p>
            <a:r>
              <a:rPr lang="fr-FR" dirty="0"/>
              <a:t>Pour toute question technique, vous pouvez contacter le support CNSA : </a:t>
            </a:r>
          </a:p>
          <a:p>
            <a:pPr marL="742950" lvl="1" indent="-285750">
              <a:buFont typeface="Wingdings" panose="05000000000000000000" pitchFamily="2" charset="2"/>
              <a:buChar char="Ø"/>
            </a:pPr>
            <a:r>
              <a:rPr lang="fr-FR" dirty="0"/>
              <a:t>Par Email : </a:t>
            </a:r>
            <a:r>
              <a:rPr lang="fr-FR" u="sng" dirty="0">
                <a:hlinkClick r:id="rId2"/>
              </a:rPr>
              <a:t>support@cnsa.fr</a:t>
            </a:r>
            <a:endParaRPr lang="fr-FR" dirty="0"/>
          </a:p>
          <a:p>
            <a:pPr marL="742950" lvl="1" indent="-285750">
              <a:buFont typeface="Wingdings" panose="05000000000000000000" pitchFamily="2" charset="2"/>
              <a:buChar char="Ø"/>
            </a:pPr>
            <a:r>
              <a:rPr lang="fr-FR" dirty="0"/>
              <a:t>Par téléphone : 01 41 46 47 00</a:t>
            </a:r>
          </a:p>
          <a:p>
            <a:pPr marL="742950" lvl="1" indent="-285750">
              <a:buFont typeface="Wingdings" panose="05000000000000000000" pitchFamily="2" charset="2"/>
              <a:buChar char="Ø"/>
            </a:pPr>
            <a:endParaRPr lang="fr-FR" dirty="0"/>
          </a:p>
          <a:p>
            <a:r>
              <a:rPr lang="fr-FR" dirty="0"/>
              <a:t>Pour toute autre question, vous pouvez contacter  l’agence régionale de santé de votre région ou la CNSA à l’adresse : </a:t>
            </a:r>
            <a:r>
              <a:rPr lang="fr-FR" u="sng" dirty="0">
                <a:hlinkClick r:id="rId3"/>
              </a:rPr>
              <a:t>investissement@cnsa.fr</a:t>
            </a:r>
            <a:endParaRPr lang="fr-FR" dirty="0"/>
          </a:p>
        </p:txBody>
      </p:sp>
    </p:spTree>
    <p:extLst>
      <p:ext uri="{BB962C8B-B14F-4D97-AF65-F5344CB8AC3E}">
        <p14:creationId xmlns:p14="http://schemas.microsoft.com/office/powerpoint/2010/main" val="387696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75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Sommaire</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a:xfrm>
            <a:off x="11407523" y="6465818"/>
            <a:ext cx="557900" cy="216000"/>
          </a:xfrm>
        </p:spPr>
        <p:txBody>
          <a:bodyPr/>
          <a:lstStyle/>
          <a:p>
            <a:fld id="{82A3DDED-B6E6-42BB-9FCD-488F825FD69F}" type="slidenum">
              <a:rPr lang="fr-FR" smtClean="0"/>
              <a:pPr/>
              <a:t>3</a:t>
            </a:fld>
            <a:endParaRPr lang="fr-FR" dirty="0"/>
          </a:p>
        </p:txBody>
      </p:sp>
      <p:sp>
        <p:nvSpPr>
          <p:cNvPr id="8" name="Text Placeholder 7">
            <a:extLst>
              <a:ext uri="{FF2B5EF4-FFF2-40B4-BE49-F238E27FC236}">
                <a16:creationId xmlns:a16="http://schemas.microsoft.com/office/drawing/2014/main" xmlns="" id="{6D63A95C-45C4-4876-9A5F-F21172F87852}"/>
              </a:ext>
            </a:extLst>
          </p:cNvPr>
          <p:cNvSpPr>
            <a:spLocks noGrp="1"/>
          </p:cNvSpPr>
          <p:nvPr>
            <p:ph type="body" sz="quarter" idx="14"/>
          </p:nvPr>
        </p:nvSpPr>
        <p:spPr>
          <a:xfrm>
            <a:off x="749047" y="1593571"/>
            <a:ext cx="10658475" cy="3524529"/>
          </a:xfrm>
        </p:spPr>
        <p:txBody>
          <a:bodyPr/>
          <a:lstStyle/>
          <a:p>
            <a:pPr marL="285750" indent="-285750">
              <a:buClr>
                <a:srgbClr val="92D050"/>
              </a:buClr>
              <a:buSzPct val="95000"/>
              <a:buFont typeface="Arial" panose="020B0604020202020204" pitchFamily="34" charset="0"/>
              <a:buChar char="►"/>
            </a:pPr>
            <a:r>
              <a:rPr lang="fr-FR" sz="2000" dirty="0">
                <a:hlinkClick r:id="rId2" action="ppaction://hlinksldjump"/>
              </a:rPr>
              <a:t>Accès à l’Espace Usagers</a:t>
            </a:r>
            <a:endParaRPr lang="fr-FR" sz="2000" dirty="0"/>
          </a:p>
          <a:p>
            <a:pPr marL="1028700" lvl="1" indent="-342900">
              <a:buClr>
                <a:srgbClr val="92D050"/>
              </a:buClr>
              <a:buSzPct val="95000"/>
              <a:buFont typeface="Wingdings" panose="05000000000000000000" pitchFamily="2" charset="2"/>
              <a:buChar char="q"/>
            </a:pPr>
            <a:r>
              <a:rPr lang="fr-FR" b="0" i="1" dirty="0">
                <a:hlinkClick r:id="rId3" action="ppaction://hlinksldjump"/>
              </a:rPr>
              <a:t>Création de compte usager</a:t>
            </a:r>
            <a:endParaRPr lang="fr-FR" b="0" i="1" dirty="0"/>
          </a:p>
          <a:p>
            <a:pPr marL="285750" indent="-285750">
              <a:buClr>
                <a:srgbClr val="92D050"/>
              </a:buClr>
              <a:buSzPct val="95000"/>
              <a:buFont typeface="Arial" panose="020B0604020202020204" pitchFamily="34" charset="0"/>
              <a:buChar char="►"/>
            </a:pPr>
            <a:r>
              <a:rPr lang="fr-FR" sz="2000" dirty="0">
                <a:hlinkClick r:id="rId4" action="ppaction://hlinksldjump"/>
              </a:rPr>
              <a:t>Déposer une demande de subvention	</a:t>
            </a:r>
            <a:endParaRPr lang="fr-FR" sz="2000" dirty="0"/>
          </a:p>
          <a:p>
            <a:pPr marL="1028700" lvl="1" indent="-342900">
              <a:buClr>
                <a:srgbClr val="92D050"/>
              </a:buClr>
              <a:buSzPct val="95000"/>
              <a:buFont typeface="Wingdings" panose="05000000000000000000" pitchFamily="2" charset="2"/>
              <a:buChar char="q"/>
            </a:pPr>
            <a:r>
              <a:rPr lang="fr-FR" b="0" i="1" dirty="0">
                <a:hlinkClick r:id="rId5" action="ppaction://hlinksldjump"/>
              </a:rPr>
              <a:t>Choix d’un financeur</a:t>
            </a:r>
          </a:p>
          <a:p>
            <a:pPr marL="1028700" lvl="1" indent="-342900">
              <a:buClr>
                <a:srgbClr val="92D050"/>
              </a:buClr>
              <a:buSzPct val="95000"/>
              <a:buFont typeface="Wingdings" panose="05000000000000000000" pitchFamily="2" charset="2"/>
              <a:buChar char="q"/>
            </a:pPr>
            <a:r>
              <a:rPr lang="fr-FR" b="0" i="1" dirty="0">
                <a:hlinkClick r:id="rId6" action="ppaction://hlinksldjump"/>
              </a:rPr>
              <a:t>Préambule</a:t>
            </a:r>
            <a:endParaRPr lang="fr-FR" b="0" i="1" dirty="0"/>
          </a:p>
          <a:p>
            <a:pPr marL="1028700" lvl="1" indent="-342900">
              <a:buClr>
                <a:srgbClr val="92D050"/>
              </a:buClr>
              <a:buSzPct val="95000"/>
              <a:buFont typeface="Wingdings" panose="05000000000000000000" pitchFamily="2" charset="2"/>
              <a:buChar char="q"/>
            </a:pPr>
            <a:r>
              <a:rPr lang="fr-FR" b="0" i="1" dirty="0">
                <a:hlinkClick r:id="rId7" action="ppaction://hlinksldjump"/>
              </a:rPr>
              <a:t>Critères d’éligibilité</a:t>
            </a:r>
            <a:endParaRPr lang="fr-FR" b="0" i="1" dirty="0"/>
          </a:p>
          <a:p>
            <a:pPr marL="1028700" lvl="1" indent="-342900">
              <a:buClr>
                <a:srgbClr val="92D050"/>
              </a:buClr>
              <a:buSzPct val="95000"/>
              <a:buFont typeface="Wingdings" panose="05000000000000000000" pitchFamily="2" charset="2"/>
              <a:buChar char="q"/>
            </a:pPr>
            <a:r>
              <a:rPr lang="fr-FR" b="0" i="1" dirty="0">
                <a:hlinkClick r:id="rId8" action="ppaction://hlinksldjump"/>
              </a:rPr>
              <a:t>Le tiers</a:t>
            </a:r>
            <a:endParaRPr lang="fr-FR" b="0" i="1" dirty="0"/>
          </a:p>
          <a:p>
            <a:pPr marL="1028700" lvl="1" indent="-342900">
              <a:buClr>
                <a:srgbClr val="92D050"/>
              </a:buClr>
              <a:buSzPct val="95000"/>
              <a:buFont typeface="Wingdings" panose="05000000000000000000" pitchFamily="2" charset="2"/>
              <a:buChar char="q"/>
            </a:pPr>
            <a:r>
              <a:rPr lang="fr-FR" b="0" i="1" dirty="0">
                <a:hlinkClick r:id="rId9" action="ppaction://hlinksldjump"/>
              </a:rPr>
              <a:t>Le dossier</a:t>
            </a:r>
            <a:endParaRPr lang="fr-FR" b="0" i="1" dirty="0"/>
          </a:p>
          <a:p>
            <a:pPr marL="1028700" lvl="1" indent="-342900">
              <a:buClr>
                <a:srgbClr val="92D050"/>
              </a:buClr>
              <a:buSzPct val="95000"/>
              <a:buFont typeface="Wingdings" panose="05000000000000000000" pitchFamily="2" charset="2"/>
              <a:buChar char="q"/>
            </a:pPr>
            <a:r>
              <a:rPr lang="fr-FR" b="0" i="1" dirty="0">
                <a:hlinkClick r:id="rId10" action="ppaction://hlinksldjump"/>
              </a:rPr>
              <a:t>Récapitulatif</a:t>
            </a:r>
            <a:endParaRPr lang="fr-FR" b="0" i="1" dirty="0"/>
          </a:p>
          <a:p>
            <a:pPr marL="342900" lvl="1" indent="-342900">
              <a:buClr>
                <a:srgbClr val="92D050"/>
              </a:buClr>
              <a:buSzPct val="95000"/>
              <a:buFont typeface="Arial" panose="020B0604020202020204" pitchFamily="34" charset="0"/>
              <a:buChar char="►"/>
            </a:pPr>
            <a:r>
              <a:rPr lang="fr-FR" b="0" dirty="0">
                <a:hlinkClick r:id="rId11" action="ppaction://hlinksldjump"/>
              </a:rPr>
              <a:t>Résoudre les problèmes techniques</a:t>
            </a:r>
            <a:endParaRPr lang="fr-FR" b="0" dirty="0"/>
          </a:p>
          <a:p>
            <a:pPr lvl="1" indent="0">
              <a:buClr>
                <a:srgbClr val="92D050"/>
              </a:buClr>
              <a:buSzPct val="95000"/>
              <a:buNone/>
            </a:pPr>
            <a:endParaRPr lang="fr-FR" sz="2000" b="0" i="1" dirty="0"/>
          </a:p>
        </p:txBody>
      </p:sp>
      <p:sp>
        <p:nvSpPr>
          <p:cNvPr id="14" name="TextBox 13">
            <a:extLst>
              <a:ext uri="{FF2B5EF4-FFF2-40B4-BE49-F238E27FC236}">
                <a16:creationId xmlns:a16="http://schemas.microsoft.com/office/drawing/2014/main" xmlns="" id="{0FEA1EB3-E977-4CEC-834A-48BBA3855898}"/>
              </a:ext>
            </a:extLst>
          </p:cNvPr>
          <p:cNvSpPr txBox="1"/>
          <p:nvPr/>
        </p:nvSpPr>
        <p:spPr>
          <a:xfrm>
            <a:off x="716682" y="966337"/>
            <a:ext cx="6098005" cy="724765"/>
          </a:xfrm>
          <a:prstGeom prst="rect">
            <a:avLst/>
          </a:prstGeom>
          <a:noFill/>
        </p:spPr>
        <p:txBody>
          <a:bodyPr wrap="square" lIns="72000" tIns="108000" rIns="72000" bIns="108000" rtlCol="0" anchor="ctr" anchorCtr="0">
            <a:normAutofit/>
          </a:bodyPr>
          <a:lstStyle/>
          <a:p>
            <a:pPr algn="ctr"/>
            <a:r>
              <a:rPr lang="fr-FR" sz="1400" b="1" i="1" dirty="0">
                <a:solidFill>
                  <a:schemeClr val="bg1">
                    <a:lumMod val="50000"/>
                  </a:schemeClr>
                </a:solidFill>
              </a:rPr>
              <a:t>Il est possible de cliquer sur un module pour aller à la diapositive correspondante</a:t>
            </a:r>
          </a:p>
        </p:txBody>
      </p:sp>
      <p:sp>
        <p:nvSpPr>
          <p:cNvPr id="10" name="Espace réservé du pied de page 9">
            <a:extLst>
              <a:ext uri="{FF2B5EF4-FFF2-40B4-BE49-F238E27FC236}">
                <a16:creationId xmlns:a16="http://schemas.microsoft.com/office/drawing/2014/main" xmlns="" id="{A64A2584-CD46-4CBA-9160-2F6CAB14916E}"/>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1" name="TextBox 10">
            <a:extLst>
              <a:ext uri="{FF2B5EF4-FFF2-40B4-BE49-F238E27FC236}">
                <a16:creationId xmlns:a16="http://schemas.microsoft.com/office/drawing/2014/main" xmlns="" id="{D41811D6-D641-4E94-A8E5-523F6BFD9528}"/>
              </a:ext>
            </a:extLst>
          </p:cNvPr>
          <p:cNvSpPr txBox="1"/>
          <p:nvPr/>
        </p:nvSpPr>
        <p:spPr>
          <a:xfrm>
            <a:off x="3046998" y="5484398"/>
            <a:ext cx="6098005" cy="865602"/>
          </a:xfrm>
          <a:prstGeom prst="rect">
            <a:avLst/>
          </a:prstGeom>
          <a:noFill/>
        </p:spPr>
        <p:txBody>
          <a:bodyPr wrap="square" lIns="72000" tIns="108000" rIns="72000" bIns="108000" rtlCol="0" anchor="ctr" anchorCtr="0">
            <a:normAutofit/>
          </a:bodyPr>
          <a:lstStyle/>
          <a:p>
            <a:pPr algn="ctr"/>
            <a:r>
              <a:rPr lang="fr-FR" i="1" dirty="0">
                <a:solidFill>
                  <a:srgbClr val="C00000"/>
                </a:solidFill>
              </a:rPr>
              <a:t>En parcourant ce guide, </a:t>
            </a:r>
            <a:r>
              <a:rPr lang="fr-FR" b="1" i="1" dirty="0">
                <a:solidFill>
                  <a:srgbClr val="C00000"/>
                </a:solidFill>
              </a:rPr>
              <a:t>quittez le mode « plein écran » </a:t>
            </a:r>
            <a:r>
              <a:rPr lang="fr-FR" i="1" dirty="0">
                <a:solidFill>
                  <a:srgbClr val="C00000"/>
                </a:solidFill>
              </a:rPr>
              <a:t>afin de visualiser l’ensemble du contenu des diapositives</a:t>
            </a:r>
          </a:p>
        </p:txBody>
      </p:sp>
      <p:pic>
        <p:nvPicPr>
          <p:cNvPr id="12" name="Picture 2" descr="DANGER SITE | CEDER">
            <a:extLst>
              <a:ext uri="{FF2B5EF4-FFF2-40B4-BE49-F238E27FC236}">
                <a16:creationId xmlns:a16="http://schemas.microsoft.com/office/drawing/2014/main" xmlns="" id="{5C023619-4CA7-4BBC-985D-4757730AC2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28350" y="5080000"/>
            <a:ext cx="1335300" cy="50096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4">
            <a:extLst>
              <a:ext uri="{FF2B5EF4-FFF2-40B4-BE49-F238E27FC236}">
                <a16:creationId xmlns:a16="http://schemas.microsoft.com/office/drawing/2014/main" xmlns="" id="{89925DD5-5112-4A20-98FB-24DA6CB4FF63}"/>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3349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Accès à l’Espace Usagers</a:t>
            </a:r>
          </a:p>
        </p:txBody>
      </p:sp>
      <p:sp>
        <p:nvSpPr>
          <p:cNvPr id="11" name="Espace réservé du numéro de diapositive 10"/>
          <p:cNvSpPr>
            <a:spLocks noGrp="1"/>
          </p:cNvSpPr>
          <p:nvPr>
            <p:ph type="sldNum" sz="quarter" idx="14"/>
          </p:nvPr>
        </p:nvSpPr>
        <p:spPr>
          <a:xfrm>
            <a:off x="11407523" y="6459649"/>
            <a:ext cx="557900" cy="216000"/>
          </a:xfrm>
        </p:spPr>
        <p:txBody>
          <a:bodyPr/>
          <a:lstStyle/>
          <a:p>
            <a:fld id="{82A3DDED-B6E6-42BB-9FCD-488F825FD69F}" type="slidenum">
              <a:rPr lang="fr-FR" smtClean="0"/>
              <a:pPr/>
              <a:t>4</a:t>
            </a:fld>
            <a:endParaRPr lang="fr-FR" dirty="0"/>
          </a:p>
        </p:txBody>
      </p:sp>
      <p:sp>
        <p:nvSpPr>
          <p:cNvPr id="5" name="Espace réservé du pied de page 9">
            <a:extLst>
              <a:ext uri="{FF2B5EF4-FFF2-40B4-BE49-F238E27FC236}">
                <a16:creationId xmlns:a16="http://schemas.microsoft.com/office/drawing/2014/main" xmlns="" id="{4305E060-FC34-45B7-B376-811F2FBD54AC}"/>
              </a:ext>
            </a:extLst>
          </p:cNvPr>
          <p:cNvSpPr>
            <a:spLocks noGrp="1"/>
          </p:cNvSpPr>
          <p:nvPr>
            <p:ph type="ftr" sz="quarter" idx="4294967295"/>
          </p:nvPr>
        </p:nvSpPr>
        <p:spPr>
          <a:xfrm>
            <a:off x="6468533" y="6465818"/>
            <a:ext cx="4938989" cy="216000"/>
          </a:xfrm>
        </p:spPr>
        <p:txBody>
          <a:bodyPr/>
          <a:lstStyle/>
          <a:p>
            <a:r>
              <a:rPr lang="fr-FR" dirty="0"/>
              <a:t>CNSA – DESMS | Guide utilisateur Espace Usagers</a:t>
            </a:r>
          </a:p>
        </p:txBody>
      </p:sp>
    </p:spTree>
    <p:extLst>
      <p:ext uri="{BB962C8B-B14F-4D97-AF65-F5344CB8AC3E}">
        <p14:creationId xmlns:p14="http://schemas.microsoft.com/office/powerpoint/2010/main" val="273025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a:xfrm>
            <a:off x="721306" y="68552"/>
            <a:ext cx="10658475" cy="583834"/>
          </a:xfrm>
        </p:spPr>
        <p:txBody>
          <a:bodyPr/>
          <a:lstStyle/>
          <a:p>
            <a:r>
              <a:rPr lang="fr-FR" dirty="0"/>
              <a:t>Accédez à l’Espace Usagers </a:t>
            </a:r>
            <a:r>
              <a:rPr lang="fr-FR" dirty="0">
                <a:solidFill>
                  <a:srgbClr val="FFFFFF">
                    <a:lumMod val="50000"/>
                  </a:srgbClr>
                </a:solidFill>
                <a:latin typeface="Arial" charset="0"/>
                <a:hlinkClick r:id="rId2"/>
              </a:rPr>
              <a:t>https://galis-subventions.cnsa.fr/</a:t>
            </a:r>
            <a:r>
              <a:rPr lang="fr-FR" dirty="0">
                <a:solidFill>
                  <a:srgbClr val="FFFFFF">
                    <a:lumMod val="50000"/>
                  </a:srgbClr>
                </a:solidFill>
                <a:latin typeface="Arial" charset="0"/>
              </a:rPr>
              <a:t> </a:t>
            </a:r>
            <a:endParaRPr lang="fr-FR" dirty="0"/>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5</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663663" y="4963445"/>
            <a:ext cx="10773759" cy="938719"/>
          </a:xfrm>
          <a:prstGeom prst="rect">
            <a:avLst/>
          </a:prstGeom>
        </p:spPr>
        <p:txBody>
          <a:bodyPr wrap="square">
            <a:spAutoFit/>
          </a:bodyPr>
          <a:lstStyle/>
          <a:p>
            <a:r>
              <a:rPr lang="fr-FR" sz="1100" dirty="0">
                <a:solidFill>
                  <a:schemeClr val="tx1">
                    <a:lumMod val="85000"/>
                    <a:lumOff val="15000"/>
                  </a:schemeClr>
                </a:solidFill>
                <a:latin typeface="Arial" charset="0"/>
              </a:rPr>
              <a:t>Vous avez déjà un compte : </a:t>
            </a:r>
            <a:r>
              <a:rPr lang="fr-FR" sz="1100" b="1" dirty="0">
                <a:solidFill>
                  <a:schemeClr val="tx1">
                    <a:lumMod val="85000"/>
                    <a:lumOff val="15000"/>
                  </a:schemeClr>
                </a:solidFill>
                <a:latin typeface="Arial" charset="0"/>
              </a:rPr>
              <a:t>Saisissez  votre identifiant et mot de passe </a:t>
            </a:r>
          </a:p>
          <a:p>
            <a:endParaRPr lang="fr-FR" sz="1100" dirty="0">
              <a:solidFill>
                <a:schemeClr val="tx1">
                  <a:lumMod val="85000"/>
                  <a:lumOff val="15000"/>
                </a:schemeClr>
              </a:solidFill>
              <a:latin typeface="Arial" charset="0"/>
            </a:endParaRPr>
          </a:p>
          <a:p>
            <a:r>
              <a:rPr lang="fr-FR" sz="1100" dirty="0">
                <a:solidFill>
                  <a:schemeClr val="tx1">
                    <a:lumMod val="85000"/>
                    <a:lumOff val="15000"/>
                  </a:schemeClr>
                </a:solidFill>
                <a:latin typeface="Arial" charset="0"/>
              </a:rPr>
              <a:t>Vous n’avez pas de compte : </a:t>
            </a:r>
            <a:r>
              <a:rPr lang="fr-FR" sz="1100" b="1" dirty="0">
                <a:solidFill>
                  <a:schemeClr val="tx1">
                    <a:lumMod val="85000"/>
                    <a:lumOff val="15000"/>
                  </a:schemeClr>
                </a:solidFill>
                <a:latin typeface="Arial" charset="0"/>
              </a:rPr>
              <a:t>Créer un compte</a:t>
            </a:r>
          </a:p>
          <a:p>
            <a:endParaRPr lang="fr-FR" sz="1100" dirty="0">
              <a:solidFill>
                <a:schemeClr val="tx1">
                  <a:lumMod val="85000"/>
                  <a:lumOff val="15000"/>
                </a:schemeClr>
              </a:solidFill>
              <a:latin typeface="Arial" charset="0"/>
            </a:endParaRPr>
          </a:p>
          <a:p>
            <a:r>
              <a:rPr lang="fr-FR" sz="1100" dirty="0">
                <a:solidFill>
                  <a:schemeClr val="tx1">
                    <a:lumMod val="85000"/>
                    <a:lumOff val="15000"/>
                  </a:schemeClr>
                </a:solidFill>
                <a:latin typeface="Arial" charset="0"/>
              </a:rPr>
              <a:t>Le bouton « </a:t>
            </a:r>
            <a:r>
              <a:rPr lang="fr-FR" sz="1100" b="1" dirty="0">
                <a:solidFill>
                  <a:schemeClr val="tx1">
                    <a:lumMod val="85000"/>
                    <a:lumOff val="15000"/>
                  </a:schemeClr>
                </a:solidFill>
                <a:latin typeface="Arial" charset="0"/>
              </a:rPr>
              <a:t>Récupérer mes informations de connexion </a:t>
            </a:r>
            <a:r>
              <a:rPr lang="fr-FR" sz="1100" dirty="0">
                <a:solidFill>
                  <a:schemeClr val="tx1">
                    <a:lumMod val="85000"/>
                    <a:lumOff val="15000"/>
                  </a:schemeClr>
                </a:solidFill>
                <a:latin typeface="Arial" charset="0"/>
              </a:rPr>
              <a:t>»</a:t>
            </a:r>
            <a:r>
              <a:rPr lang="fr-FR" sz="11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100" dirty="0">
                <a:solidFill>
                  <a:schemeClr val="tx1">
                    <a:lumMod val="85000"/>
                    <a:lumOff val="15000"/>
                  </a:schemeClr>
                </a:solidFill>
                <a:latin typeface="Arial" charset="0"/>
              </a:rPr>
              <a:t>vous permet de connaître, en cas d’oubli, votre identifiant et/ou mot de passe</a:t>
            </a:r>
          </a:p>
        </p:txBody>
      </p:sp>
      <p:pic>
        <p:nvPicPr>
          <p:cNvPr id="2" name="Picture 1">
            <a:extLst>
              <a:ext uri="{FF2B5EF4-FFF2-40B4-BE49-F238E27FC236}">
                <a16:creationId xmlns:a16="http://schemas.microsoft.com/office/drawing/2014/main" xmlns="" id="{B7276E01-37AA-47CA-B0E9-96EA9D387699}"/>
              </a:ext>
            </a:extLst>
          </p:cNvPr>
          <p:cNvPicPr>
            <a:picLocks noChangeAspect="1"/>
          </p:cNvPicPr>
          <p:nvPr/>
        </p:nvPicPr>
        <p:blipFill rotWithShape="1">
          <a:blip r:embed="rId3"/>
          <a:srcRect l="6149" t="12851" r="4536" b="10376"/>
          <a:stretch/>
        </p:blipFill>
        <p:spPr>
          <a:xfrm>
            <a:off x="343541" y="1857440"/>
            <a:ext cx="11558351" cy="2963037"/>
          </a:xfrm>
          <a:prstGeom prst="rect">
            <a:avLst/>
          </a:prstGeom>
        </p:spPr>
      </p:pic>
      <p:sp>
        <p:nvSpPr>
          <p:cNvPr id="32" name="Rectangle: Rounded Corners 31">
            <a:extLst>
              <a:ext uri="{FF2B5EF4-FFF2-40B4-BE49-F238E27FC236}">
                <a16:creationId xmlns:a16="http://schemas.microsoft.com/office/drawing/2014/main" xmlns="" id="{0B26D9D9-BE42-45C1-808E-E07842098B9D}"/>
              </a:ext>
            </a:extLst>
          </p:cNvPr>
          <p:cNvSpPr/>
          <p:nvPr/>
        </p:nvSpPr>
        <p:spPr>
          <a:xfrm>
            <a:off x="5372866" y="2997177"/>
            <a:ext cx="5550237" cy="71179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4">
            <a:extLst>
              <a:ext uri="{FF2B5EF4-FFF2-40B4-BE49-F238E27FC236}">
                <a16:creationId xmlns:a16="http://schemas.microsoft.com/office/drawing/2014/main" xmlns="" id="{D5508319-CD9F-4F19-8682-FFD0750CF958}"/>
              </a:ext>
            </a:extLst>
          </p:cNvPr>
          <p:cNvCxnSpPr>
            <a:cxnSpLocks/>
          </p:cNvCxnSpPr>
          <p:nvPr/>
        </p:nvCxnSpPr>
        <p:spPr>
          <a:xfrm flipV="1">
            <a:off x="4541178" y="3195264"/>
            <a:ext cx="750013" cy="1768181"/>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357E9A29-016B-4993-A7C7-B706BA23C47D}"/>
              </a:ext>
            </a:extLst>
          </p:cNvPr>
          <p:cNvCxnSpPr>
            <a:cxnSpLocks/>
          </p:cNvCxnSpPr>
          <p:nvPr/>
        </p:nvCxnSpPr>
        <p:spPr>
          <a:xfrm flipV="1">
            <a:off x="3810000" y="4759057"/>
            <a:ext cx="3607942" cy="649956"/>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xmlns="" id="{155DC360-3B9E-49CB-9173-BB3E3C166A82}"/>
              </a:ext>
            </a:extLst>
          </p:cNvPr>
          <p:cNvSpPr/>
          <p:nvPr/>
        </p:nvSpPr>
        <p:spPr>
          <a:xfrm>
            <a:off x="7415031" y="4358695"/>
            <a:ext cx="1589270" cy="35926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Rounded Corners 25">
            <a:extLst>
              <a:ext uri="{FF2B5EF4-FFF2-40B4-BE49-F238E27FC236}">
                <a16:creationId xmlns:a16="http://schemas.microsoft.com/office/drawing/2014/main" xmlns="" id="{FA2EF316-6F5C-4C99-990B-305244E4719A}"/>
              </a:ext>
            </a:extLst>
          </p:cNvPr>
          <p:cNvSpPr/>
          <p:nvPr/>
        </p:nvSpPr>
        <p:spPr>
          <a:xfrm>
            <a:off x="6620396" y="4079764"/>
            <a:ext cx="3047586" cy="27893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Straight Arrow Connector 28">
            <a:extLst>
              <a:ext uri="{FF2B5EF4-FFF2-40B4-BE49-F238E27FC236}">
                <a16:creationId xmlns:a16="http://schemas.microsoft.com/office/drawing/2014/main" xmlns="" id="{5A8C8044-65F7-4F86-871E-F416A91DAB14}"/>
              </a:ext>
            </a:extLst>
          </p:cNvPr>
          <p:cNvCxnSpPr>
            <a:cxnSpLocks/>
          </p:cNvCxnSpPr>
          <p:nvPr/>
        </p:nvCxnSpPr>
        <p:spPr>
          <a:xfrm flipV="1">
            <a:off x="4464414" y="4358695"/>
            <a:ext cx="2155982" cy="1406836"/>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pied de page 9">
            <a:extLst>
              <a:ext uri="{FF2B5EF4-FFF2-40B4-BE49-F238E27FC236}">
                <a16:creationId xmlns:a16="http://schemas.microsoft.com/office/drawing/2014/main" xmlns="" id="{3BD4B69D-E0CC-44CE-A5F8-972C75F0FAD6}"/>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3" name="Date Placeholder 4">
            <a:extLst>
              <a:ext uri="{FF2B5EF4-FFF2-40B4-BE49-F238E27FC236}">
                <a16:creationId xmlns:a16="http://schemas.microsoft.com/office/drawing/2014/main" xmlns="" id="{5B6B15F3-8E2C-4682-AC0D-1C8D59E0C034}"/>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323008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6</a:t>
            </a:fld>
            <a:endParaRPr lang="fr-FR" dirty="0"/>
          </a:p>
        </p:txBody>
      </p:sp>
      <p:sp>
        <p:nvSpPr>
          <p:cNvPr id="31" name="Rectangle 30">
            <a:extLst>
              <a:ext uri="{FF2B5EF4-FFF2-40B4-BE49-F238E27FC236}">
                <a16:creationId xmlns:a16="http://schemas.microsoft.com/office/drawing/2014/main" xmlns="" id="{1F0BAD33-F80E-4C75-9EC2-34F6352D7798}"/>
              </a:ext>
            </a:extLst>
          </p:cNvPr>
          <p:cNvSpPr/>
          <p:nvPr/>
        </p:nvSpPr>
        <p:spPr>
          <a:xfrm>
            <a:off x="536418" y="4632549"/>
            <a:ext cx="11172982" cy="1785104"/>
          </a:xfrm>
          <a:prstGeom prst="rect">
            <a:avLst/>
          </a:prstGeom>
        </p:spPr>
        <p:txBody>
          <a:bodyPr wrap="square">
            <a:spAutoFit/>
          </a:bodyPr>
          <a:lstStyle/>
          <a:p>
            <a:pPr fontAlgn="base">
              <a:spcBef>
                <a:spcPct val="0"/>
              </a:spcBef>
              <a:spcAft>
                <a:spcPct val="0"/>
              </a:spcAft>
              <a:buClr>
                <a:srgbClr val="92D050"/>
              </a:buClr>
              <a:buSzPct val="76000"/>
              <a:defRPr/>
            </a:pPr>
            <a:r>
              <a:rPr lang="fr-FR" sz="1100" dirty="0">
                <a:solidFill>
                  <a:schemeClr val="tx1">
                    <a:lumMod val="85000"/>
                    <a:lumOff val="15000"/>
                  </a:schemeClr>
                </a:solidFill>
                <a:latin typeface="Arial" charset="0"/>
              </a:rPr>
              <a:t>Pour  </a:t>
            </a:r>
            <a:r>
              <a:rPr lang="fr-FR" sz="1100" b="1" i="1" dirty="0">
                <a:solidFill>
                  <a:schemeClr val="tx1">
                    <a:lumMod val="85000"/>
                    <a:lumOff val="15000"/>
                  </a:schemeClr>
                </a:solidFill>
                <a:latin typeface="Arial" charset="0"/>
              </a:rPr>
              <a:t>créer un compte </a:t>
            </a:r>
            <a:r>
              <a:rPr lang="fr-FR" sz="1100" dirty="0">
                <a:solidFill>
                  <a:schemeClr val="tx1">
                    <a:lumMod val="85000"/>
                    <a:lumOff val="15000"/>
                  </a:schemeClr>
                </a:solidFill>
                <a:latin typeface="Arial" charset="0"/>
              </a:rPr>
              <a:t>indiquez dans :  </a:t>
            </a:r>
          </a:p>
          <a:p>
            <a:pPr fontAlgn="base">
              <a:spcBef>
                <a:spcPct val="0"/>
              </a:spcBef>
              <a:spcAft>
                <a:spcPct val="0"/>
              </a:spcAft>
              <a:buClr>
                <a:srgbClr val="9AAF71"/>
              </a:buClr>
              <a:buSzPct val="76000"/>
              <a:defRPr/>
            </a:pPr>
            <a:endParaRPr lang="fr-FR" sz="1100" b="1" dirty="0">
              <a:solidFill>
                <a:srgbClr val="FF0000"/>
              </a:solidFill>
              <a:latin typeface="Arial" charset="0"/>
            </a:endParaRPr>
          </a:p>
          <a:p>
            <a:pPr fontAlgn="base">
              <a:lnSpc>
                <a:spcPct val="150000"/>
              </a:lnSpc>
              <a:spcBef>
                <a:spcPct val="0"/>
              </a:spcBef>
              <a:spcAft>
                <a:spcPct val="0"/>
              </a:spcAft>
              <a:buClr>
                <a:srgbClr val="FF6600"/>
              </a:buClr>
              <a:buSzPct val="76000"/>
              <a:defRPr/>
            </a:pPr>
            <a:r>
              <a:rPr lang="fr-FR" sz="1100" dirty="0">
                <a:solidFill>
                  <a:schemeClr val="tx1">
                    <a:lumMod val="85000"/>
                    <a:lumOff val="15000"/>
                  </a:schemeClr>
                </a:solidFill>
                <a:latin typeface="Arial" charset="0"/>
              </a:rPr>
              <a:t>Le champ « </a:t>
            </a:r>
            <a:r>
              <a:rPr lang="fr-FR" sz="1100" b="1" dirty="0">
                <a:solidFill>
                  <a:schemeClr val="tx1">
                    <a:lumMod val="85000"/>
                    <a:lumOff val="15000"/>
                  </a:schemeClr>
                </a:solidFill>
                <a:latin typeface="Arial" charset="0"/>
              </a:rPr>
              <a:t>Identifiant</a:t>
            </a:r>
            <a:r>
              <a:rPr lang="fr-FR" sz="1100" dirty="0">
                <a:solidFill>
                  <a:schemeClr val="tx1">
                    <a:lumMod val="85000"/>
                    <a:lumOff val="15000"/>
                  </a:schemeClr>
                </a:solidFill>
                <a:latin typeface="Arial" charset="0"/>
              </a:rPr>
              <a:t> » un nom (de la structure ou bien nominatif). La taille de l’identifiant doit être entre 6 et 32 caractères</a:t>
            </a:r>
          </a:p>
          <a:p>
            <a:pPr fontAlgn="base">
              <a:lnSpc>
                <a:spcPct val="150000"/>
              </a:lnSpc>
              <a:spcBef>
                <a:spcPct val="0"/>
              </a:spcBef>
              <a:spcAft>
                <a:spcPct val="0"/>
              </a:spcAft>
              <a:buClr>
                <a:srgbClr val="FF6600"/>
              </a:buClr>
              <a:buSzPct val="76000"/>
              <a:defRPr/>
            </a:pPr>
            <a:r>
              <a:rPr lang="fr-FR" sz="1100" dirty="0">
                <a:solidFill>
                  <a:schemeClr val="tx1">
                    <a:lumMod val="85000"/>
                    <a:lumOff val="15000"/>
                  </a:schemeClr>
                </a:solidFill>
                <a:latin typeface="Arial" charset="0"/>
              </a:rPr>
              <a:t>Les champs « </a:t>
            </a:r>
            <a:r>
              <a:rPr lang="fr-FR" sz="1100" b="1" dirty="0">
                <a:solidFill>
                  <a:schemeClr val="tx1">
                    <a:lumMod val="85000"/>
                    <a:lumOff val="15000"/>
                  </a:schemeClr>
                </a:solidFill>
                <a:latin typeface="Arial" charset="0"/>
              </a:rPr>
              <a:t>Mot de passe </a:t>
            </a:r>
            <a:r>
              <a:rPr lang="fr-FR" sz="1100" dirty="0">
                <a:solidFill>
                  <a:schemeClr val="tx1">
                    <a:lumMod val="85000"/>
                    <a:lumOff val="15000"/>
                  </a:schemeClr>
                </a:solidFill>
                <a:latin typeface="Arial" charset="0"/>
              </a:rPr>
              <a:t>» un mot de passe à définir et à confirmer </a:t>
            </a:r>
          </a:p>
          <a:p>
            <a:pPr fontAlgn="base">
              <a:lnSpc>
                <a:spcPct val="150000"/>
              </a:lnSpc>
              <a:spcBef>
                <a:spcPct val="0"/>
              </a:spcBef>
              <a:spcAft>
                <a:spcPct val="0"/>
              </a:spcAft>
              <a:buClr>
                <a:srgbClr val="FF6600"/>
              </a:buClr>
              <a:buSzPct val="76000"/>
              <a:defRPr/>
            </a:pPr>
            <a:r>
              <a:rPr lang="fr-FR" sz="1100" dirty="0">
                <a:solidFill>
                  <a:schemeClr val="tx1">
                    <a:lumMod val="85000"/>
                    <a:lumOff val="15000"/>
                  </a:schemeClr>
                </a:solidFill>
                <a:latin typeface="Arial" charset="0"/>
              </a:rPr>
              <a:t>Complétez Les champs relatifs aux « </a:t>
            </a:r>
            <a:r>
              <a:rPr lang="fr-FR" sz="1100" b="1" dirty="0">
                <a:solidFill>
                  <a:schemeClr val="tx1">
                    <a:lumMod val="85000"/>
                    <a:lumOff val="15000"/>
                  </a:schemeClr>
                </a:solidFill>
                <a:latin typeface="Arial" charset="0"/>
              </a:rPr>
              <a:t>informations personnelles </a:t>
            </a:r>
            <a:r>
              <a:rPr lang="fr-FR" sz="1100" dirty="0">
                <a:solidFill>
                  <a:schemeClr val="tx1">
                    <a:lumMod val="85000"/>
                    <a:lumOff val="15000"/>
                  </a:schemeClr>
                </a:solidFill>
                <a:latin typeface="Arial" charset="0"/>
              </a:rPr>
              <a:t>» </a:t>
            </a:r>
          </a:p>
          <a:p>
            <a:pPr fontAlgn="base">
              <a:lnSpc>
                <a:spcPct val="150000"/>
              </a:lnSpc>
              <a:spcBef>
                <a:spcPct val="0"/>
              </a:spcBef>
              <a:spcAft>
                <a:spcPct val="0"/>
              </a:spcAft>
              <a:buClr>
                <a:srgbClr val="FF6600"/>
              </a:buClr>
              <a:buSzPct val="76000"/>
              <a:defRPr/>
            </a:pPr>
            <a:r>
              <a:rPr lang="fr-FR" sz="1100" dirty="0">
                <a:solidFill>
                  <a:schemeClr val="tx1">
                    <a:lumMod val="85000"/>
                    <a:lumOff val="15000"/>
                  </a:schemeClr>
                </a:solidFill>
                <a:latin typeface="Arial" charset="0"/>
              </a:rPr>
              <a:t>Appuyez sur le bouton « </a:t>
            </a:r>
            <a:r>
              <a:rPr lang="fr-FR" sz="1100" b="1" dirty="0">
                <a:solidFill>
                  <a:schemeClr val="tx1">
                    <a:lumMod val="85000"/>
                    <a:lumOff val="15000"/>
                  </a:schemeClr>
                </a:solidFill>
                <a:latin typeface="Arial" charset="0"/>
              </a:rPr>
              <a:t>Créer mon compte </a:t>
            </a:r>
            <a:r>
              <a:rPr lang="fr-FR" sz="1100" dirty="0">
                <a:solidFill>
                  <a:schemeClr val="tx1">
                    <a:lumMod val="85000"/>
                    <a:lumOff val="15000"/>
                  </a:schemeClr>
                </a:solidFill>
                <a:latin typeface="Arial" charset="0"/>
              </a:rPr>
              <a:t>»</a:t>
            </a:r>
          </a:p>
          <a:p>
            <a:pPr fontAlgn="base">
              <a:spcBef>
                <a:spcPct val="0"/>
              </a:spcBef>
              <a:spcAft>
                <a:spcPct val="0"/>
              </a:spcAft>
              <a:buClr>
                <a:srgbClr val="FF6600"/>
              </a:buClr>
              <a:buSzPct val="76000"/>
              <a:defRPr/>
            </a:pPr>
            <a:r>
              <a:rPr lang="fr-FR" sz="1100" dirty="0">
                <a:solidFill>
                  <a:schemeClr val="tx1">
                    <a:lumMod val="85000"/>
                    <a:lumOff val="15000"/>
                  </a:schemeClr>
                </a:solidFill>
                <a:latin typeface="Arial" charset="0"/>
              </a:rPr>
              <a:t>Vous  recevrez un courriel à l’adresse électronique renseignée dans lequel il vous sera demandé de cliquer sur un lien afin de valider la création du compte. Le lien vous redirigera vers l’écran de connexion (voir diapositive précédente).</a:t>
            </a:r>
          </a:p>
        </p:txBody>
      </p:sp>
      <p:grpSp>
        <p:nvGrpSpPr>
          <p:cNvPr id="8" name="Group 7">
            <a:extLst>
              <a:ext uri="{FF2B5EF4-FFF2-40B4-BE49-F238E27FC236}">
                <a16:creationId xmlns:a16="http://schemas.microsoft.com/office/drawing/2014/main" xmlns="" id="{D9A941A1-8CAF-4469-8528-B2B225D96404}"/>
              </a:ext>
            </a:extLst>
          </p:cNvPr>
          <p:cNvGrpSpPr/>
          <p:nvPr/>
        </p:nvGrpSpPr>
        <p:grpSpPr>
          <a:xfrm>
            <a:off x="3327400" y="346418"/>
            <a:ext cx="6273798" cy="4555781"/>
            <a:chOff x="2069415" y="1689383"/>
            <a:chExt cx="3987168" cy="3157984"/>
          </a:xfrm>
        </p:grpSpPr>
        <p:pic>
          <p:nvPicPr>
            <p:cNvPr id="5" name="Picture 4">
              <a:extLst>
                <a:ext uri="{FF2B5EF4-FFF2-40B4-BE49-F238E27FC236}">
                  <a16:creationId xmlns:a16="http://schemas.microsoft.com/office/drawing/2014/main" xmlns="" id="{F92D1DED-0CDB-4D49-BEBE-83327D369345}"/>
                </a:ext>
              </a:extLst>
            </p:cNvPr>
            <p:cNvPicPr>
              <a:picLocks noChangeAspect="1"/>
            </p:cNvPicPr>
            <p:nvPr/>
          </p:nvPicPr>
          <p:blipFill rotWithShape="1">
            <a:blip r:embed="rId2"/>
            <a:srcRect l="31549" t="6604" b="1334"/>
            <a:stretch/>
          </p:blipFill>
          <p:spPr>
            <a:xfrm>
              <a:off x="2069415" y="1689383"/>
              <a:ext cx="3980119" cy="2527018"/>
            </a:xfrm>
            <a:prstGeom prst="rect">
              <a:avLst/>
            </a:prstGeom>
          </p:spPr>
        </p:pic>
        <p:pic>
          <p:nvPicPr>
            <p:cNvPr id="6" name="Picture 5">
              <a:extLst>
                <a:ext uri="{FF2B5EF4-FFF2-40B4-BE49-F238E27FC236}">
                  <a16:creationId xmlns:a16="http://schemas.microsoft.com/office/drawing/2014/main" xmlns="" id="{4713284E-3184-4D6F-B038-F723B6F634BC}"/>
                </a:ext>
              </a:extLst>
            </p:cNvPr>
            <p:cNvPicPr>
              <a:picLocks noChangeAspect="1"/>
            </p:cNvPicPr>
            <p:nvPr/>
          </p:nvPicPr>
          <p:blipFill rotWithShape="1">
            <a:blip r:embed="rId3"/>
            <a:srcRect l="31670" t="69850" b="7207"/>
            <a:stretch/>
          </p:blipFill>
          <p:spPr>
            <a:xfrm>
              <a:off x="2076464" y="4216402"/>
              <a:ext cx="3980119" cy="630965"/>
            </a:xfrm>
            <a:prstGeom prst="rect">
              <a:avLst/>
            </a:prstGeom>
          </p:spPr>
        </p:pic>
      </p:grpSp>
      <p:sp>
        <p:nvSpPr>
          <p:cNvPr id="32" name="Rectangle: Rounded Corners 31">
            <a:extLst>
              <a:ext uri="{FF2B5EF4-FFF2-40B4-BE49-F238E27FC236}">
                <a16:creationId xmlns:a16="http://schemas.microsoft.com/office/drawing/2014/main" xmlns="" id="{0B26D9D9-BE42-45C1-808E-E07842098B9D}"/>
              </a:ext>
            </a:extLst>
          </p:cNvPr>
          <p:cNvSpPr/>
          <p:nvPr/>
        </p:nvSpPr>
        <p:spPr>
          <a:xfrm>
            <a:off x="5035645" y="1188550"/>
            <a:ext cx="4032155" cy="29464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Rounded Corners 37">
            <a:extLst>
              <a:ext uri="{FF2B5EF4-FFF2-40B4-BE49-F238E27FC236}">
                <a16:creationId xmlns:a16="http://schemas.microsoft.com/office/drawing/2014/main" xmlns="" id="{F506FD9A-42FC-4624-A4DF-2A605C45956B}"/>
              </a:ext>
            </a:extLst>
          </p:cNvPr>
          <p:cNvSpPr/>
          <p:nvPr/>
        </p:nvSpPr>
        <p:spPr>
          <a:xfrm>
            <a:off x="5291515" y="2476499"/>
            <a:ext cx="3937000" cy="198050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Rounded Corners 35">
            <a:extLst>
              <a:ext uri="{FF2B5EF4-FFF2-40B4-BE49-F238E27FC236}">
                <a16:creationId xmlns:a16="http://schemas.microsoft.com/office/drawing/2014/main" xmlns="" id="{A7696775-7DE9-43BB-A4C9-38791B87C7C4}"/>
              </a:ext>
            </a:extLst>
          </p:cNvPr>
          <p:cNvSpPr/>
          <p:nvPr/>
        </p:nvSpPr>
        <p:spPr>
          <a:xfrm>
            <a:off x="4927600" y="1529825"/>
            <a:ext cx="4140200" cy="59396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Straight Arrow Connector 18">
            <a:extLst>
              <a:ext uri="{FF2B5EF4-FFF2-40B4-BE49-F238E27FC236}">
                <a16:creationId xmlns:a16="http://schemas.microsoft.com/office/drawing/2014/main" xmlns="" id="{C8569841-B6F8-4323-ACDF-F2A7F6FC05F5}"/>
              </a:ext>
            </a:extLst>
          </p:cNvPr>
          <p:cNvCxnSpPr>
            <a:cxnSpLocks/>
          </p:cNvCxnSpPr>
          <p:nvPr/>
        </p:nvCxnSpPr>
        <p:spPr>
          <a:xfrm flipV="1">
            <a:off x="2963485" y="1334650"/>
            <a:ext cx="1964115" cy="3743096"/>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8DC94E7-16D1-498C-A02D-184063795787}"/>
              </a:ext>
            </a:extLst>
          </p:cNvPr>
          <p:cNvCxnSpPr>
            <a:cxnSpLocks/>
          </p:cNvCxnSpPr>
          <p:nvPr/>
        </p:nvCxnSpPr>
        <p:spPr>
          <a:xfrm flipV="1">
            <a:off x="3606867" y="2170420"/>
            <a:ext cx="1428778" cy="3251265"/>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2ECF83D4-A6C6-461A-B2D9-C587CD4C6232}"/>
              </a:ext>
            </a:extLst>
          </p:cNvPr>
          <p:cNvCxnSpPr>
            <a:cxnSpLocks/>
          </p:cNvCxnSpPr>
          <p:nvPr/>
        </p:nvCxnSpPr>
        <p:spPr>
          <a:xfrm flipV="1">
            <a:off x="3771900" y="4457002"/>
            <a:ext cx="2521687" cy="1151515"/>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67476B4B-A65B-4E3C-8631-6247AFA6305F}"/>
              </a:ext>
            </a:extLst>
          </p:cNvPr>
          <p:cNvCxnSpPr>
            <a:cxnSpLocks/>
          </p:cNvCxnSpPr>
          <p:nvPr/>
        </p:nvCxnSpPr>
        <p:spPr>
          <a:xfrm flipV="1">
            <a:off x="3606867" y="4902199"/>
            <a:ext cx="4642067" cy="1011317"/>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xmlns="" id="{8AB9DE71-D766-45AC-9136-66BF7226EF43}"/>
              </a:ext>
            </a:extLst>
          </p:cNvPr>
          <p:cNvSpPr/>
          <p:nvPr/>
        </p:nvSpPr>
        <p:spPr>
          <a:xfrm>
            <a:off x="7669765" y="4567043"/>
            <a:ext cx="1425256" cy="33331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extBox 33">
            <a:extLst>
              <a:ext uri="{FF2B5EF4-FFF2-40B4-BE49-F238E27FC236}">
                <a16:creationId xmlns:a16="http://schemas.microsoft.com/office/drawing/2014/main" xmlns="" id="{1E06E7CB-F8F3-4C21-B4D5-B2DD5B93892E}"/>
              </a:ext>
            </a:extLst>
          </p:cNvPr>
          <p:cNvSpPr txBox="1"/>
          <p:nvPr/>
        </p:nvSpPr>
        <p:spPr>
          <a:xfrm>
            <a:off x="356037" y="5034377"/>
            <a:ext cx="221256" cy="184666"/>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000" b="1" i="0" u="none" strike="noStrike" kern="1200" cap="none" spc="0" normalizeH="0" baseline="0" noProof="0" dirty="0">
              <a:ln>
                <a:noFill/>
              </a:ln>
              <a:solidFill>
                <a:srgbClr val="FF6600"/>
              </a:solidFill>
              <a:effectLst/>
              <a:uLnTx/>
              <a:uFillTx/>
              <a:latin typeface="Arial" charset="0"/>
            </a:endParaRPr>
          </a:p>
        </p:txBody>
      </p:sp>
      <p:sp>
        <p:nvSpPr>
          <p:cNvPr id="35" name="TextBox 34">
            <a:extLst>
              <a:ext uri="{FF2B5EF4-FFF2-40B4-BE49-F238E27FC236}">
                <a16:creationId xmlns:a16="http://schemas.microsoft.com/office/drawing/2014/main" xmlns="" id="{1D8BFF84-96A5-4CCA-905D-13230990E51F}"/>
              </a:ext>
            </a:extLst>
          </p:cNvPr>
          <p:cNvSpPr txBox="1"/>
          <p:nvPr/>
        </p:nvSpPr>
        <p:spPr>
          <a:xfrm>
            <a:off x="3644654" y="3169531"/>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39" name="Rectangle 38">
            <a:extLst>
              <a:ext uri="{FF2B5EF4-FFF2-40B4-BE49-F238E27FC236}">
                <a16:creationId xmlns:a16="http://schemas.microsoft.com/office/drawing/2014/main" xmlns="" id="{F5DBC3BA-A29C-460F-9586-1A482275EFA9}"/>
              </a:ext>
            </a:extLst>
          </p:cNvPr>
          <p:cNvSpPr/>
          <p:nvPr/>
        </p:nvSpPr>
        <p:spPr>
          <a:xfrm>
            <a:off x="3945542" y="3676577"/>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②</a:t>
            </a:r>
            <a:endParaRPr kumimoji="0" lang="fr-FR" sz="16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xmlns="" id="{6DF0E6A9-EE95-4187-B913-A98FA298CA96}"/>
              </a:ext>
            </a:extLst>
          </p:cNvPr>
          <p:cNvSpPr/>
          <p:nvPr/>
        </p:nvSpPr>
        <p:spPr>
          <a:xfrm>
            <a:off x="4819383" y="4746640"/>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③</a:t>
            </a:r>
            <a:endParaRPr kumimoji="0" lang="fr-FR" sz="16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DF6B0917-1163-4AEB-AEC3-7CF36E748D41}"/>
              </a:ext>
            </a:extLst>
          </p:cNvPr>
          <p:cNvSpPr/>
          <p:nvPr/>
        </p:nvSpPr>
        <p:spPr>
          <a:xfrm>
            <a:off x="5714540" y="5373517"/>
            <a:ext cx="42672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④</a:t>
            </a:r>
            <a:endParaRPr kumimoji="0" lang="fr-FR" sz="16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xmlns="" id="{4E80B21F-FACC-4F0B-8B46-445574A41C97}"/>
              </a:ext>
            </a:extLst>
          </p:cNvPr>
          <p:cNvSpPr/>
          <p:nvPr/>
        </p:nvSpPr>
        <p:spPr>
          <a:xfrm>
            <a:off x="283762" y="5284549"/>
            <a:ext cx="36580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②</a:t>
            </a:r>
            <a:endParaRPr kumimoji="0" lang="fr-FR" sz="12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4074048B-8085-40C2-A2C5-64864742C0AF}"/>
              </a:ext>
            </a:extLst>
          </p:cNvPr>
          <p:cNvSpPr/>
          <p:nvPr/>
        </p:nvSpPr>
        <p:spPr>
          <a:xfrm>
            <a:off x="283762" y="5561548"/>
            <a:ext cx="36580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③</a:t>
            </a:r>
            <a:endParaRPr kumimoji="0" lang="fr-FR" sz="12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xmlns="" id="{3736CA4E-C2EB-45FE-ACEC-2FFA7C7CC31F}"/>
              </a:ext>
            </a:extLst>
          </p:cNvPr>
          <p:cNvSpPr/>
          <p:nvPr/>
        </p:nvSpPr>
        <p:spPr>
          <a:xfrm>
            <a:off x="283762" y="5794831"/>
            <a:ext cx="36580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④</a:t>
            </a:r>
            <a:endParaRPr kumimoji="0" lang="fr-FR" sz="12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a:xfrm>
            <a:off x="766763" y="296863"/>
            <a:ext cx="3178779" cy="583834"/>
          </a:xfrm>
        </p:spPr>
        <p:txBody>
          <a:bodyPr/>
          <a:lstStyle/>
          <a:p>
            <a:r>
              <a:rPr lang="fr-FR" dirty="0"/>
              <a:t>Créer un compte Usager</a:t>
            </a:r>
          </a:p>
        </p:txBody>
      </p:sp>
      <p:pic>
        <p:nvPicPr>
          <p:cNvPr id="15363" name="Image 1" descr="image003">
            <a:extLst>
              <a:ext uri="{FF2B5EF4-FFF2-40B4-BE49-F238E27FC236}">
                <a16:creationId xmlns:a16="http://schemas.microsoft.com/office/drawing/2014/main" xmlns="" id="{DCF5E750-5B7B-48E7-9574-06B9B1323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43" y="1880111"/>
            <a:ext cx="25527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xmlns="" id="{41FDA128-3BDC-49AA-B6F1-7E7EB9760EA9}"/>
              </a:ext>
            </a:extLst>
          </p:cNvPr>
          <p:cNvSpPr txBox="1"/>
          <p:nvPr/>
        </p:nvSpPr>
        <p:spPr>
          <a:xfrm>
            <a:off x="434963" y="1509746"/>
            <a:ext cx="3167855" cy="261610"/>
          </a:xfrm>
          <a:prstGeom prst="rect">
            <a:avLst/>
          </a:prstGeom>
          <a:noFill/>
        </p:spPr>
        <p:txBody>
          <a:bodyPr wrap="none" rtlCol="0">
            <a:spAutoFit/>
          </a:bodyPr>
          <a:lstStyle/>
          <a:p>
            <a:r>
              <a:rPr lang="fr-FR" sz="1100" dirty="0">
                <a:latin typeface="Arial" panose="020B0604020202020204" pitchFamily="34" charset="0"/>
                <a:cs typeface="Arial" panose="020B0604020202020204" pitchFamily="34" charset="0"/>
              </a:rPr>
              <a:t>L’identifiant doit répondre aux critères suivants :</a:t>
            </a:r>
          </a:p>
        </p:txBody>
      </p:sp>
      <p:sp>
        <p:nvSpPr>
          <p:cNvPr id="45" name="Espace réservé du pied de page 9">
            <a:extLst>
              <a:ext uri="{FF2B5EF4-FFF2-40B4-BE49-F238E27FC236}">
                <a16:creationId xmlns:a16="http://schemas.microsoft.com/office/drawing/2014/main" xmlns="" id="{DAD587BF-1CB4-4747-9ADC-2E0E02BBA0E1}"/>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8" name="Date Placeholder 4">
            <a:extLst>
              <a:ext uri="{FF2B5EF4-FFF2-40B4-BE49-F238E27FC236}">
                <a16:creationId xmlns:a16="http://schemas.microsoft.com/office/drawing/2014/main" xmlns="" id="{87E505EF-4592-485F-9DB1-CD9E7111E750}"/>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146478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778266" y="954157"/>
            <a:ext cx="6338743" cy="2689155"/>
          </a:xfrm>
        </p:spPr>
        <p:txBody>
          <a:bodyPr/>
          <a:lstStyle/>
          <a:p>
            <a:pPr algn="just"/>
            <a:r>
              <a:rPr lang="fr-FR" dirty="0"/>
              <a:t>Déposer une demande de subvention dans le cadre du PAI Investissement du Quotidien</a:t>
            </a:r>
          </a:p>
        </p:txBody>
      </p:sp>
      <p:sp>
        <p:nvSpPr>
          <p:cNvPr id="11" name="Espace réservé du numéro de diapositive 10"/>
          <p:cNvSpPr>
            <a:spLocks noGrp="1"/>
          </p:cNvSpPr>
          <p:nvPr>
            <p:ph type="sldNum" sz="quarter" idx="14"/>
          </p:nvPr>
        </p:nvSpPr>
        <p:spPr>
          <a:xfrm>
            <a:off x="11407523" y="6472728"/>
            <a:ext cx="557900" cy="216000"/>
          </a:xfrm>
        </p:spPr>
        <p:txBody>
          <a:bodyPr/>
          <a:lstStyle/>
          <a:p>
            <a:fld id="{82A3DDED-B6E6-42BB-9FCD-488F825FD69F}" type="slidenum">
              <a:rPr lang="fr-FR" smtClean="0"/>
              <a:pPr/>
              <a:t>7</a:t>
            </a:fld>
            <a:endParaRPr lang="fr-FR" dirty="0"/>
          </a:p>
        </p:txBody>
      </p:sp>
      <p:sp>
        <p:nvSpPr>
          <p:cNvPr id="3" name="Rectangle 2">
            <a:extLst>
              <a:ext uri="{FF2B5EF4-FFF2-40B4-BE49-F238E27FC236}">
                <a16:creationId xmlns:a16="http://schemas.microsoft.com/office/drawing/2014/main" xmlns="" id="{8E0522EA-A070-4A6D-B4C9-3FDA274EDD89}"/>
              </a:ext>
            </a:extLst>
          </p:cNvPr>
          <p:cNvSpPr/>
          <p:nvPr/>
        </p:nvSpPr>
        <p:spPr>
          <a:xfrm>
            <a:off x="4778266" y="3938153"/>
            <a:ext cx="6096000" cy="646331"/>
          </a:xfrm>
          <a:prstGeom prst="rect">
            <a:avLst/>
          </a:prstGeom>
        </p:spPr>
        <p:txBody>
          <a:bodyPr>
            <a:spAutoFit/>
          </a:bodyPr>
          <a:lstStyle/>
          <a:p>
            <a:pPr lvl="0" fontAlgn="base">
              <a:spcBef>
                <a:spcPct val="0"/>
              </a:spcBef>
              <a:spcAft>
                <a:spcPct val="0"/>
              </a:spcAft>
            </a:pPr>
            <a:r>
              <a:rPr lang="fr-FR" dirty="0">
                <a:solidFill>
                  <a:srgbClr val="000000"/>
                </a:solidFill>
                <a:latin typeface="Arial" charset="0"/>
              </a:rPr>
              <a:t>Une fois votre compte créé – merci de vous connecter à votre espace personnel</a:t>
            </a:r>
          </a:p>
        </p:txBody>
      </p:sp>
      <p:sp>
        <p:nvSpPr>
          <p:cNvPr id="4" name="Rectangle 3">
            <a:extLst>
              <a:ext uri="{FF2B5EF4-FFF2-40B4-BE49-F238E27FC236}">
                <a16:creationId xmlns:a16="http://schemas.microsoft.com/office/drawing/2014/main" xmlns="" id="{B6B4AE24-EAB3-4491-AE7E-EB402D0D7104}"/>
              </a:ext>
            </a:extLst>
          </p:cNvPr>
          <p:cNvSpPr/>
          <p:nvPr/>
        </p:nvSpPr>
        <p:spPr>
          <a:xfrm>
            <a:off x="4390640" y="4654455"/>
            <a:ext cx="4365734" cy="400110"/>
          </a:xfrm>
          <a:prstGeom prst="rect">
            <a:avLst/>
          </a:prstGeom>
        </p:spPr>
        <p:txBody>
          <a:bodyPr wrap="square">
            <a:spAutoFit/>
          </a:bodyPr>
          <a:lstStyle/>
          <a:p>
            <a:pPr lvl="0" algn="ctr" fontAlgn="base">
              <a:spcBef>
                <a:spcPct val="20000"/>
              </a:spcBef>
              <a:spcAft>
                <a:spcPct val="0"/>
              </a:spcAft>
            </a:pPr>
            <a:r>
              <a:rPr lang="fr-FR" sz="2000" b="1" kern="0" dirty="0">
                <a:solidFill>
                  <a:srgbClr val="002060"/>
                </a:solidFill>
                <a:latin typeface="Calibri" panose="020F0502020204030204" pitchFamily="34" charset="0"/>
              </a:rPr>
              <a:t>https://galis-subventions.cnsa.fr</a:t>
            </a:r>
          </a:p>
        </p:txBody>
      </p:sp>
      <p:sp>
        <p:nvSpPr>
          <p:cNvPr id="7" name="Espace réservé du pied de page 9">
            <a:extLst>
              <a:ext uri="{FF2B5EF4-FFF2-40B4-BE49-F238E27FC236}">
                <a16:creationId xmlns:a16="http://schemas.microsoft.com/office/drawing/2014/main" xmlns="" id="{8A7EE227-55FA-45F6-9768-46EA475D18C6}"/>
              </a:ext>
            </a:extLst>
          </p:cNvPr>
          <p:cNvSpPr>
            <a:spLocks noGrp="1"/>
          </p:cNvSpPr>
          <p:nvPr>
            <p:ph type="ftr" sz="quarter" idx="4294967295"/>
          </p:nvPr>
        </p:nvSpPr>
        <p:spPr>
          <a:xfrm>
            <a:off x="6468533" y="6465818"/>
            <a:ext cx="4938989" cy="216000"/>
          </a:xfrm>
        </p:spPr>
        <p:txBody>
          <a:bodyPr/>
          <a:lstStyle/>
          <a:p>
            <a:r>
              <a:rPr lang="fr-FR" dirty="0"/>
              <a:t>CNSA – DESMS | Guide utilisateur Espace Usagers</a:t>
            </a:r>
          </a:p>
        </p:txBody>
      </p:sp>
    </p:spTree>
    <p:extLst>
      <p:ext uri="{BB962C8B-B14F-4D97-AF65-F5344CB8AC3E}">
        <p14:creationId xmlns:p14="http://schemas.microsoft.com/office/powerpoint/2010/main" val="224452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009C514-9F69-463F-8617-4836889A3611}"/>
              </a:ext>
            </a:extLst>
          </p:cNvPr>
          <p:cNvPicPr>
            <a:picLocks noChangeAspect="1"/>
          </p:cNvPicPr>
          <p:nvPr/>
        </p:nvPicPr>
        <p:blipFill>
          <a:blip r:embed="rId2"/>
          <a:stretch>
            <a:fillRect/>
          </a:stretch>
        </p:blipFill>
        <p:spPr>
          <a:xfrm>
            <a:off x="1504398" y="1008793"/>
            <a:ext cx="9240128" cy="4213250"/>
          </a:xfrm>
          <a:prstGeom prst="rect">
            <a:avLst/>
          </a:prstGeom>
        </p:spPr>
      </p:pic>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Choisir le  téléservice </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8</a:t>
            </a:fld>
            <a:endParaRPr lang="fr-FR" dirty="0"/>
          </a:p>
        </p:txBody>
      </p:sp>
      <p:sp>
        <p:nvSpPr>
          <p:cNvPr id="26" name="Rectangle: Rounded Corners 25">
            <a:extLst>
              <a:ext uri="{FF2B5EF4-FFF2-40B4-BE49-F238E27FC236}">
                <a16:creationId xmlns:a16="http://schemas.microsoft.com/office/drawing/2014/main" xmlns="" id="{F10CD428-44D2-4245-9B03-C01EA1E54CA1}"/>
              </a:ext>
            </a:extLst>
          </p:cNvPr>
          <p:cNvSpPr/>
          <p:nvPr/>
        </p:nvSpPr>
        <p:spPr>
          <a:xfrm>
            <a:off x="2641403" y="2303048"/>
            <a:ext cx="8331397" cy="40136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extBox 26">
            <a:extLst>
              <a:ext uri="{FF2B5EF4-FFF2-40B4-BE49-F238E27FC236}">
                <a16:creationId xmlns:a16="http://schemas.microsoft.com/office/drawing/2014/main" xmlns="" id="{3FA600FE-B68C-4A85-92CD-5FE1948C503B}"/>
              </a:ext>
            </a:extLst>
          </p:cNvPr>
          <p:cNvSpPr txBox="1"/>
          <p:nvPr/>
        </p:nvSpPr>
        <p:spPr>
          <a:xfrm>
            <a:off x="290908" y="5344180"/>
            <a:ext cx="221256" cy="184666"/>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000" b="1" i="0" u="none" strike="noStrike" kern="1200" cap="none" spc="0" normalizeH="0" baseline="0" noProof="0" dirty="0">
              <a:ln>
                <a:noFill/>
              </a:ln>
              <a:solidFill>
                <a:srgbClr val="FF6600"/>
              </a:solidFill>
              <a:effectLst/>
              <a:uLnTx/>
              <a:uFillTx/>
              <a:latin typeface="Arial" charset="0"/>
            </a:endParaRPr>
          </a:p>
        </p:txBody>
      </p:sp>
      <p:sp>
        <p:nvSpPr>
          <p:cNvPr id="30" name="Rectangle 29">
            <a:extLst>
              <a:ext uri="{FF2B5EF4-FFF2-40B4-BE49-F238E27FC236}">
                <a16:creationId xmlns:a16="http://schemas.microsoft.com/office/drawing/2014/main" xmlns="" id="{E6AD3B08-68AF-422E-AF04-16471E9A788B}"/>
              </a:ext>
            </a:extLst>
          </p:cNvPr>
          <p:cNvSpPr/>
          <p:nvPr/>
        </p:nvSpPr>
        <p:spPr>
          <a:xfrm>
            <a:off x="218633" y="5858832"/>
            <a:ext cx="365806" cy="276999"/>
          </a:xfrm>
          <a:prstGeom prst="rect">
            <a:avLst/>
          </a:prstGeom>
        </p:spPr>
        <p:txBody>
          <a:bodyPr wrap="none">
            <a:spAutoFit/>
          </a:bodyPr>
          <a:lstStyle/>
          <a:p>
            <a:r>
              <a:rPr lang="fr-FR" sz="1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200" dirty="0">
              <a:solidFill>
                <a:srgbClr val="FF6600"/>
              </a:solidFill>
            </a:endParaRPr>
          </a:p>
        </p:txBody>
      </p:sp>
      <p:sp>
        <p:nvSpPr>
          <p:cNvPr id="5" name="Rectangle 4">
            <a:extLst>
              <a:ext uri="{FF2B5EF4-FFF2-40B4-BE49-F238E27FC236}">
                <a16:creationId xmlns:a16="http://schemas.microsoft.com/office/drawing/2014/main" xmlns="" id="{965AF914-F5BC-458A-AE2F-03F1ADE65A3B}"/>
              </a:ext>
            </a:extLst>
          </p:cNvPr>
          <p:cNvSpPr/>
          <p:nvPr/>
        </p:nvSpPr>
        <p:spPr>
          <a:xfrm>
            <a:off x="496191" y="5247298"/>
            <a:ext cx="8028673" cy="923330"/>
          </a:xfrm>
          <a:prstGeom prst="rect">
            <a:avLst/>
          </a:prstGeom>
        </p:spPr>
        <p:txBody>
          <a:bodyPr wrap="none">
            <a:spAutoFit/>
          </a:bodyPr>
          <a:lstStyle/>
          <a:p>
            <a:r>
              <a:rPr lang="fr-FR" dirty="0">
                <a:solidFill>
                  <a:schemeClr val="tx1">
                    <a:lumMod val="85000"/>
                    <a:lumOff val="15000"/>
                  </a:schemeClr>
                </a:solidFill>
                <a:latin typeface="Arial" panose="020B0604020202020204" pitchFamily="34" charset="0"/>
                <a:cs typeface="Arial" panose="020B0604020202020204" pitchFamily="34" charset="0"/>
              </a:rPr>
              <a:t>Sélectionnez dans la liste déroulante  « </a:t>
            </a:r>
            <a:r>
              <a:rPr lang="fr-FR" b="1" dirty="0">
                <a:solidFill>
                  <a:schemeClr val="tx1">
                    <a:lumMod val="85000"/>
                    <a:lumOff val="15000"/>
                  </a:schemeClr>
                </a:solidFill>
                <a:latin typeface="Arial" panose="020B0604020202020204" pitchFamily="34" charset="0"/>
                <a:cs typeface="Arial" panose="020B0604020202020204" pitchFamily="34" charset="0"/>
              </a:rPr>
              <a:t>PAI Investissement au Quotidien </a:t>
            </a:r>
            <a:r>
              <a:rPr lang="fr-FR" dirty="0">
                <a:solidFill>
                  <a:schemeClr val="tx1">
                    <a:lumMod val="85000"/>
                    <a:lumOff val="15000"/>
                  </a:schemeClr>
                </a:solidFill>
                <a:latin typeface="Arial" panose="020B0604020202020204" pitchFamily="34" charset="0"/>
                <a:cs typeface="Arial" panose="020B0604020202020204" pitchFamily="34" charset="0"/>
              </a:rPr>
              <a:t>»</a:t>
            </a:r>
          </a:p>
          <a:p>
            <a:endParaRPr lang="fr-FR" dirty="0">
              <a:solidFill>
                <a:schemeClr val="tx1">
                  <a:lumMod val="85000"/>
                  <a:lumOff val="15000"/>
                </a:schemeClr>
              </a:solidFill>
              <a:latin typeface="Arial" panose="020B0604020202020204" pitchFamily="34" charset="0"/>
              <a:cs typeface="Arial" panose="020B0604020202020204" pitchFamily="34" charset="0"/>
            </a:endParaRPr>
          </a:p>
          <a:p>
            <a:r>
              <a:rPr lang="fr-FR" dirty="0">
                <a:solidFill>
                  <a:schemeClr val="tx1">
                    <a:lumMod val="85000"/>
                    <a:lumOff val="15000"/>
                  </a:schemeClr>
                </a:solidFill>
                <a:latin typeface="Arial" panose="020B0604020202020204" pitchFamily="34" charset="0"/>
                <a:cs typeface="Arial" panose="020B0604020202020204" pitchFamily="34" charset="0"/>
              </a:rPr>
              <a:t>Il est également possible de mener une recherche avec le </a:t>
            </a:r>
            <a:r>
              <a:rPr lang="fr-FR" b="1" dirty="0">
                <a:solidFill>
                  <a:schemeClr val="tx1">
                    <a:lumMod val="85000"/>
                    <a:lumOff val="15000"/>
                  </a:schemeClr>
                </a:solidFill>
                <a:latin typeface="Arial" panose="020B0604020202020204" pitchFamily="34" charset="0"/>
                <a:cs typeface="Arial" panose="020B0604020202020204" pitchFamily="34" charset="0"/>
              </a:rPr>
              <a:t>libellé</a:t>
            </a:r>
            <a:r>
              <a:rPr lang="fr-FR" dirty="0">
                <a:solidFill>
                  <a:schemeClr val="tx1">
                    <a:lumMod val="85000"/>
                    <a:lumOff val="15000"/>
                  </a:schemeClr>
                </a:solidFill>
                <a:latin typeface="Arial" panose="020B0604020202020204" pitchFamily="34" charset="0"/>
                <a:cs typeface="Arial" panose="020B0604020202020204" pitchFamily="34" charset="0"/>
              </a:rPr>
              <a:t> </a:t>
            </a:r>
          </a:p>
        </p:txBody>
      </p:sp>
      <p:cxnSp>
        <p:nvCxnSpPr>
          <p:cNvPr id="20" name="Straight Arrow Connector 19">
            <a:extLst>
              <a:ext uri="{FF2B5EF4-FFF2-40B4-BE49-F238E27FC236}">
                <a16:creationId xmlns:a16="http://schemas.microsoft.com/office/drawing/2014/main" xmlns="" id="{3386B919-0EAF-40A6-BF38-3972AC423C19}"/>
              </a:ext>
            </a:extLst>
          </p:cNvPr>
          <p:cNvCxnSpPr>
            <a:cxnSpLocks/>
          </p:cNvCxnSpPr>
          <p:nvPr/>
        </p:nvCxnSpPr>
        <p:spPr>
          <a:xfrm flipV="1">
            <a:off x="884577" y="4497080"/>
            <a:ext cx="963474" cy="825839"/>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39089758-4F47-4BC2-86D7-36FBD3814231}"/>
              </a:ext>
            </a:extLst>
          </p:cNvPr>
          <p:cNvCxnSpPr>
            <a:cxnSpLocks/>
          </p:cNvCxnSpPr>
          <p:nvPr/>
        </p:nvCxnSpPr>
        <p:spPr>
          <a:xfrm flipV="1">
            <a:off x="7238198" y="2745808"/>
            <a:ext cx="3616956" cy="3251523"/>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451E2D2D-159F-4152-97F4-7DF9CBF4D533}"/>
              </a:ext>
            </a:extLst>
          </p:cNvPr>
          <p:cNvSpPr/>
          <p:nvPr/>
        </p:nvSpPr>
        <p:spPr>
          <a:xfrm>
            <a:off x="9184341" y="4126765"/>
            <a:ext cx="426720" cy="338554"/>
          </a:xfrm>
          <a:prstGeom prst="rect">
            <a:avLst/>
          </a:prstGeom>
        </p:spPr>
        <p:txBody>
          <a:bodyPr wrap="none">
            <a:spAutoFit/>
          </a:bodyPr>
          <a:lstStyle/>
          <a:p>
            <a:r>
              <a:rPr lang="fr-FR" sz="16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②</a:t>
            </a:r>
            <a:endParaRPr lang="fr-FR" sz="1600" dirty="0">
              <a:solidFill>
                <a:srgbClr val="FF6600"/>
              </a:solidFill>
            </a:endParaRPr>
          </a:p>
        </p:txBody>
      </p:sp>
      <p:sp>
        <p:nvSpPr>
          <p:cNvPr id="28" name="TextBox 27">
            <a:extLst>
              <a:ext uri="{FF2B5EF4-FFF2-40B4-BE49-F238E27FC236}">
                <a16:creationId xmlns:a16="http://schemas.microsoft.com/office/drawing/2014/main" xmlns="" id="{825D4EF2-28BE-4960-8BA9-1C5503BB48A3}"/>
              </a:ext>
            </a:extLst>
          </p:cNvPr>
          <p:cNvSpPr txBox="1"/>
          <p:nvPr/>
        </p:nvSpPr>
        <p:spPr>
          <a:xfrm>
            <a:off x="1336846" y="4444065"/>
            <a:ext cx="221256" cy="246221"/>
          </a:xfrm>
          <a:prstGeom prst="rect">
            <a:avLst/>
          </a:prstGeom>
          <a:solidFill>
            <a:srgbClr val="FFFFFF">
              <a:alpha val="50196"/>
            </a:srgbClr>
          </a:solid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66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①</a:t>
            </a:r>
            <a:endParaRPr kumimoji="0" lang="fr-FR" sz="1100" b="1" i="0" u="none" strike="noStrike" kern="1200" cap="none" spc="0" normalizeH="0" baseline="0" noProof="0" dirty="0">
              <a:ln>
                <a:noFill/>
              </a:ln>
              <a:solidFill>
                <a:srgbClr val="FF6600"/>
              </a:solidFill>
              <a:effectLst/>
              <a:uLnTx/>
              <a:uFillTx/>
              <a:latin typeface="Arial" charset="0"/>
            </a:endParaRPr>
          </a:p>
        </p:txBody>
      </p:sp>
      <p:sp>
        <p:nvSpPr>
          <p:cNvPr id="17" name="Espace réservé du pied de page 9">
            <a:extLst>
              <a:ext uri="{FF2B5EF4-FFF2-40B4-BE49-F238E27FC236}">
                <a16:creationId xmlns:a16="http://schemas.microsoft.com/office/drawing/2014/main" xmlns="" id="{B9F6F4B3-914A-44B5-9C23-B44DB5BC0BC4}"/>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24" name="Rectangle: Rounded Corners 23">
            <a:extLst>
              <a:ext uri="{FF2B5EF4-FFF2-40B4-BE49-F238E27FC236}">
                <a16:creationId xmlns:a16="http://schemas.microsoft.com/office/drawing/2014/main" xmlns="" id="{7C3E2A5A-BF11-48D9-990A-16C0E93F9500}"/>
              </a:ext>
            </a:extLst>
          </p:cNvPr>
          <p:cNvSpPr/>
          <p:nvPr/>
        </p:nvSpPr>
        <p:spPr>
          <a:xfrm>
            <a:off x="2010371" y="4308942"/>
            <a:ext cx="1783823" cy="24622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Date Placeholder 4">
            <a:extLst>
              <a:ext uri="{FF2B5EF4-FFF2-40B4-BE49-F238E27FC236}">
                <a16:creationId xmlns:a16="http://schemas.microsoft.com/office/drawing/2014/main" xmlns="" id="{5059030E-1A22-4C79-87A9-48E6CAD0DCAA}"/>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82572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FEF671E-19CE-4D8A-A92E-24765DDE9FCB}"/>
              </a:ext>
            </a:extLst>
          </p:cNvPr>
          <p:cNvGrpSpPr/>
          <p:nvPr/>
        </p:nvGrpSpPr>
        <p:grpSpPr>
          <a:xfrm>
            <a:off x="207342" y="1779854"/>
            <a:ext cx="7752829" cy="3456289"/>
            <a:chOff x="207342" y="1779854"/>
            <a:chExt cx="7752829" cy="3456289"/>
          </a:xfrm>
        </p:grpSpPr>
        <p:pic>
          <p:nvPicPr>
            <p:cNvPr id="5" name="Picture 4">
              <a:extLst>
                <a:ext uri="{FF2B5EF4-FFF2-40B4-BE49-F238E27FC236}">
                  <a16:creationId xmlns:a16="http://schemas.microsoft.com/office/drawing/2014/main" xmlns="" id="{5F5F2C87-9442-4D00-BD47-3F886E7C3CAC}"/>
                </a:ext>
              </a:extLst>
            </p:cNvPr>
            <p:cNvPicPr>
              <a:picLocks noChangeAspect="1"/>
            </p:cNvPicPr>
            <p:nvPr/>
          </p:nvPicPr>
          <p:blipFill>
            <a:blip r:embed="rId2"/>
            <a:stretch>
              <a:fillRect/>
            </a:stretch>
          </p:blipFill>
          <p:spPr>
            <a:xfrm>
              <a:off x="207342" y="1779854"/>
              <a:ext cx="7752829" cy="3456289"/>
            </a:xfrm>
            <a:prstGeom prst="rect">
              <a:avLst/>
            </a:prstGeom>
          </p:spPr>
        </p:pic>
        <p:sp>
          <p:nvSpPr>
            <p:cNvPr id="31" name="Rectangle 30">
              <a:extLst>
                <a:ext uri="{FF2B5EF4-FFF2-40B4-BE49-F238E27FC236}">
                  <a16:creationId xmlns:a16="http://schemas.microsoft.com/office/drawing/2014/main" xmlns="" id="{2BC06796-7A9B-45A2-9986-30A2B854068C}"/>
                </a:ext>
              </a:extLst>
            </p:cNvPr>
            <p:cNvSpPr/>
            <p:nvPr/>
          </p:nvSpPr>
          <p:spPr>
            <a:xfrm>
              <a:off x="7177617" y="1833039"/>
              <a:ext cx="782554" cy="261267"/>
            </a:xfrm>
            <a:prstGeom prst="rect">
              <a:avLst/>
            </a:prstGeom>
            <a:solidFill>
              <a:srgbClr val="DEE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Text Placeholder 2">
            <a:extLst>
              <a:ext uri="{FF2B5EF4-FFF2-40B4-BE49-F238E27FC236}">
                <a16:creationId xmlns:a16="http://schemas.microsoft.com/office/drawing/2014/main" xmlns="" id="{B01D9FA9-9272-430A-B8A5-786DE16A369D}"/>
              </a:ext>
            </a:extLst>
          </p:cNvPr>
          <p:cNvSpPr>
            <a:spLocks noGrp="1"/>
          </p:cNvSpPr>
          <p:nvPr>
            <p:ph type="body" sz="quarter" idx="13"/>
          </p:nvPr>
        </p:nvSpPr>
        <p:spPr/>
        <p:txBody>
          <a:bodyPr/>
          <a:lstStyle/>
          <a:p>
            <a:r>
              <a:rPr lang="fr-FR" dirty="0"/>
              <a:t>Les étapes du dépôt – Étape 1 : Choix d'un financeur</a:t>
            </a:r>
          </a:p>
        </p:txBody>
      </p:sp>
      <p:sp>
        <p:nvSpPr>
          <p:cNvPr id="7" name="Slide Number Placeholder 6">
            <a:extLst>
              <a:ext uri="{FF2B5EF4-FFF2-40B4-BE49-F238E27FC236}">
                <a16:creationId xmlns:a16="http://schemas.microsoft.com/office/drawing/2014/main" xmlns="" id="{B1A5976A-0EA3-4393-A436-8D46EF6A2447}"/>
              </a:ext>
            </a:extLst>
          </p:cNvPr>
          <p:cNvSpPr>
            <a:spLocks noGrp="1"/>
          </p:cNvSpPr>
          <p:nvPr>
            <p:ph type="sldNum" sz="quarter" idx="17"/>
          </p:nvPr>
        </p:nvSpPr>
        <p:spPr/>
        <p:txBody>
          <a:bodyPr/>
          <a:lstStyle/>
          <a:p>
            <a:fld id="{82A3DDED-B6E6-42BB-9FCD-488F825FD69F}" type="slidenum">
              <a:rPr lang="fr-FR" smtClean="0"/>
              <a:pPr/>
              <a:t>9</a:t>
            </a:fld>
            <a:endParaRPr lang="fr-FR" dirty="0"/>
          </a:p>
        </p:txBody>
      </p:sp>
      <p:sp>
        <p:nvSpPr>
          <p:cNvPr id="26" name="Rectangle: Rounded Corners 25">
            <a:extLst>
              <a:ext uri="{FF2B5EF4-FFF2-40B4-BE49-F238E27FC236}">
                <a16:creationId xmlns:a16="http://schemas.microsoft.com/office/drawing/2014/main" xmlns="" id="{F10CD428-44D2-4245-9B03-C01EA1E54CA1}"/>
              </a:ext>
            </a:extLst>
          </p:cNvPr>
          <p:cNvSpPr/>
          <p:nvPr/>
        </p:nvSpPr>
        <p:spPr>
          <a:xfrm>
            <a:off x="564633" y="4334349"/>
            <a:ext cx="7395538" cy="39903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Rounded Corners 41">
            <a:extLst>
              <a:ext uri="{FF2B5EF4-FFF2-40B4-BE49-F238E27FC236}">
                <a16:creationId xmlns:a16="http://schemas.microsoft.com/office/drawing/2014/main" xmlns="" id="{575287F8-7CCA-4A1B-93E2-B43FE1938915}"/>
              </a:ext>
            </a:extLst>
          </p:cNvPr>
          <p:cNvSpPr/>
          <p:nvPr/>
        </p:nvSpPr>
        <p:spPr>
          <a:xfrm>
            <a:off x="7055005" y="4827054"/>
            <a:ext cx="803481" cy="42515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xmlns="" id="{A54BB928-4961-4E44-BD3D-FAFAD42222C5}"/>
              </a:ext>
            </a:extLst>
          </p:cNvPr>
          <p:cNvSpPr/>
          <p:nvPr/>
        </p:nvSpPr>
        <p:spPr>
          <a:xfrm>
            <a:off x="8517591" y="2292315"/>
            <a:ext cx="3214537" cy="1600438"/>
          </a:xfrm>
          <a:prstGeom prst="rect">
            <a:avLst/>
          </a:prstGeom>
          <a:solidFill>
            <a:schemeClr val="bg1"/>
          </a:solidFill>
          <a:ln>
            <a:solidFill>
              <a:srgbClr val="FF6600"/>
            </a:solidFill>
          </a:ln>
        </p:spPr>
        <p:txBody>
          <a:bodyPr wrap="square">
            <a:spAutoFit/>
          </a:bodyPr>
          <a:lstStyle/>
          <a:p>
            <a:pPr lvl="0" fontAlgn="base">
              <a:spcBef>
                <a:spcPct val="0"/>
              </a:spcBef>
              <a:spcAft>
                <a:spcPct val="0"/>
              </a:spcAft>
              <a:buClr>
                <a:srgbClr val="9AAF71"/>
              </a:buClr>
              <a:buSzPct val="76000"/>
              <a:defRPr/>
            </a:pPr>
            <a:r>
              <a:rPr lang="fr-FR" sz="1400" b="1" dirty="0">
                <a:latin typeface="Arial" charset="0"/>
              </a:rPr>
              <a:t>Choisissez l’Agence Régionale de Santé (ARS) de votre région en rédigeant son nom dans le champ (</a:t>
            </a:r>
            <a:r>
              <a:rPr lang="fr-FR" sz="1400" i="1" dirty="0">
                <a:latin typeface="Arial" charset="0"/>
              </a:rPr>
              <a:t>exemple : ARS Bretagne</a:t>
            </a:r>
            <a:r>
              <a:rPr lang="fr-FR" sz="1400" b="1" dirty="0">
                <a:latin typeface="Arial" charset="0"/>
              </a:rPr>
              <a:t>).</a:t>
            </a:r>
          </a:p>
          <a:p>
            <a:pPr lvl="0" fontAlgn="base">
              <a:spcBef>
                <a:spcPct val="0"/>
              </a:spcBef>
              <a:spcAft>
                <a:spcPct val="0"/>
              </a:spcAft>
              <a:buClr>
                <a:srgbClr val="9AAF71"/>
              </a:buClr>
              <a:buSzPct val="76000"/>
              <a:defRPr/>
            </a:pPr>
            <a:endParaRPr lang="fr-FR" sz="1400" b="1" dirty="0">
              <a:latin typeface="Arial" charset="0"/>
            </a:endParaRPr>
          </a:p>
          <a:p>
            <a:pPr fontAlgn="base">
              <a:spcBef>
                <a:spcPct val="0"/>
              </a:spcBef>
              <a:spcAft>
                <a:spcPct val="0"/>
              </a:spcAft>
              <a:buClr>
                <a:srgbClr val="9AAF71"/>
              </a:buClr>
              <a:buSzPct val="76000"/>
              <a:defRPr/>
            </a:pPr>
            <a:r>
              <a:rPr lang="fr-FR" sz="1400" b="1" dirty="0">
                <a:latin typeface="Arial" charset="0"/>
              </a:rPr>
              <a:t>La saisie pour ce champ est disponible en auto-complétude</a:t>
            </a:r>
          </a:p>
        </p:txBody>
      </p:sp>
      <p:cxnSp>
        <p:nvCxnSpPr>
          <p:cNvPr id="30" name="Straight Arrow Connector 29">
            <a:extLst>
              <a:ext uri="{FF2B5EF4-FFF2-40B4-BE49-F238E27FC236}">
                <a16:creationId xmlns:a16="http://schemas.microsoft.com/office/drawing/2014/main" xmlns="" id="{A13E4642-D391-4B3B-B4B3-086673EDF577}"/>
              </a:ext>
            </a:extLst>
          </p:cNvPr>
          <p:cNvCxnSpPr>
            <a:cxnSpLocks/>
            <a:stCxn id="29" idx="1"/>
          </p:cNvCxnSpPr>
          <p:nvPr/>
        </p:nvCxnSpPr>
        <p:spPr>
          <a:xfrm flipH="1">
            <a:off x="7858487" y="3092534"/>
            <a:ext cx="659104" cy="1103021"/>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E1DA37EA-7576-4C6E-A2A2-44C441A33EEC}"/>
              </a:ext>
            </a:extLst>
          </p:cNvPr>
          <p:cNvSpPr/>
          <p:nvPr/>
        </p:nvSpPr>
        <p:spPr>
          <a:xfrm>
            <a:off x="8523766" y="4377618"/>
            <a:ext cx="3214537" cy="523220"/>
          </a:xfrm>
          <a:prstGeom prst="rect">
            <a:avLst/>
          </a:prstGeom>
          <a:solidFill>
            <a:schemeClr val="bg1"/>
          </a:solidFill>
          <a:ln>
            <a:solidFill>
              <a:srgbClr val="FF6600"/>
            </a:solidFill>
          </a:ln>
        </p:spPr>
        <p:txBody>
          <a:bodyPr wrap="square">
            <a:spAutoFit/>
          </a:bodyPr>
          <a:lstStyle/>
          <a:p>
            <a:pPr lvl="0" fontAlgn="base">
              <a:spcBef>
                <a:spcPct val="0"/>
              </a:spcBef>
              <a:spcAft>
                <a:spcPct val="0"/>
              </a:spcAft>
              <a:buClr>
                <a:srgbClr val="9AAF71"/>
              </a:buClr>
              <a:buSzPct val="76000"/>
              <a:defRPr/>
            </a:pPr>
            <a:r>
              <a:rPr lang="fr-FR" sz="1400" b="1" dirty="0">
                <a:latin typeface="Arial" charset="0"/>
              </a:rPr>
              <a:t>Cliquez ensuite sur suivant pour poursuivre votre demande</a:t>
            </a:r>
          </a:p>
        </p:txBody>
      </p:sp>
      <p:cxnSp>
        <p:nvCxnSpPr>
          <p:cNvPr id="38" name="Straight Arrow Connector 37">
            <a:extLst>
              <a:ext uri="{FF2B5EF4-FFF2-40B4-BE49-F238E27FC236}">
                <a16:creationId xmlns:a16="http://schemas.microsoft.com/office/drawing/2014/main" xmlns="" id="{AB203413-864C-472C-951B-45C1CEE59CB7}"/>
              </a:ext>
            </a:extLst>
          </p:cNvPr>
          <p:cNvCxnSpPr>
            <a:cxnSpLocks/>
            <a:stCxn id="37" idx="1"/>
            <a:endCxn id="42" idx="3"/>
          </p:cNvCxnSpPr>
          <p:nvPr/>
        </p:nvCxnSpPr>
        <p:spPr>
          <a:xfrm flipH="1">
            <a:off x="7858486" y="4639228"/>
            <a:ext cx="665280" cy="400404"/>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pied de page 9">
            <a:extLst>
              <a:ext uri="{FF2B5EF4-FFF2-40B4-BE49-F238E27FC236}">
                <a16:creationId xmlns:a16="http://schemas.microsoft.com/office/drawing/2014/main" xmlns="" id="{3B75EE7D-90AD-4C89-88C4-DA79BBC7FAA4}"/>
              </a:ext>
            </a:extLst>
          </p:cNvPr>
          <p:cNvSpPr txBox="1">
            <a:spLocks/>
          </p:cNvSpPr>
          <p:nvPr/>
        </p:nvSpPr>
        <p:spPr>
          <a:xfrm>
            <a:off x="6468533" y="6465818"/>
            <a:ext cx="4938989" cy="216000"/>
          </a:xfrm>
          <a:prstGeom prst="rect">
            <a:avLst/>
          </a:prstGeom>
          <a:ln>
            <a:noFill/>
          </a:ln>
        </p:spPr>
        <p:txBody>
          <a:bodyPr vert="horz" lIns="91440" tIns="45720" rIns="91440" bIns="45720" rtlCol="0" anchor="ctr"/>
          <a:lstStyle>
            <a:defPPr>
              <a:defRPr lang="fr-FR"/>
            </a:defPPr>
            <a:lvl1pPr marL="0" marR="0" indent="0" algn="r" defTabSz="457200" rtl="0" eaLnBrk="1" fontAlgn="auto" latinLnBrk="0" hangingPunct="1">
              <a:lnSpc>
                <a:spcPct val="100000"/>
              </a:lnSpc>
              <a:spcBef>
                <a:spcPts val="0"/>
              </a:spcBef>
              <a:spcAft>
                <a:spcPts val="0"/>
              </a:spcAft>
              <a:buClrTx/>
              <a:buSzTx/>
              <a:buFontTx/>
              <a:buNone/>
              <a:tabLst/>
              <a:defRPr lang="fr-FR" sz="800" kern="1200" baseline="0" dirty="0" smtClean="0">
                <a:solidFill>
                  <a:srgbClr val="6CB64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CNSA – DESMS | Guide utilisateur Espace Usagers</a:t>
            </a:r>
          </a:p>
        </p:txBody>
      </p:sp>
      <p:sp>
        <p:nvSpPr>
          <p:cNvPr id="14" name="Date Placeholder 4">
            <a:extLst>
              <a:ext uri="{FF2B5EF4-FFF2-40B4-BE49-F238E27FC236}">
                <a16:creationId xmlns:a16="http://schemas.microsoft.com/office/drawing/2014/main" xmlns="" id="{62F32017-8C9E-457B-8DB9-A7647C3EC478}"/>
              </a:ext>
            </a:extLst>
          </p:cNvPr>
          <p:cNvSpPr>
            <a:spLocks noGrp="1"/>
          </p:cNvSpPr>
          <p:nvPr>
            <p:ph type="dt" sz="half" idx="4294967295"/>
          </p:nvPr>
        </p:nvSpPr>
        <p:spPr>
          <a:xfrm>
            <a:off x="263029" y="6465818"/>
            <a:ext cx="2133600" cy="216000"/>
          </a:xfrm>
        </p:spPr>
        <p:txBody>
          <a:bodyPr/>
          <a:lstStyle/>
          <a:p>
            <a:r>
              <a:rPr lang="fr-FR" dirty="0"/>
              <a:t>Juillet 2021</a:t>
            </a:r>
          </a:p>
        </p:txBody>
      </p:sp>
    </p:spTree>
    <p:extLst>
      <p:ext uri="{BB962C8B-B14F-4D97-AF65-F5344CB8AC3E}">
        <p14:creationId xmlns:p14="http://schemas.microsoft.com/office/powerpoint/2010/main" val="314355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8BB63A"/>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8BB63A"/>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0C48E5EFADEF44BA2B995FAB7E7319" ma:contentTypeVersion="12" ma:contentTypeDescription="Create a new document." ma:contentTypeScope="" ma:versionID="560b1d4a4a19040e0b5c1496e6bb1638">
  <xsd:schema xmlns:xsd="http://www.w3.org/2001/XMLSchema" xmlns:xs="http://www.w3.org/2001/XMLSchema" xmlns:p="http://schemas.microsoft.com/office/2006/metadata/properties" xmlns:ns3="0fa9678a-6fba-4606-a40b-75c2cbaa5870" xmlns:ns4="aeae2365-9663-4bfa-9177-2f085bd0e7bc" targetNamespace="http://schemas.microsoft.com/office/2006/metadata/properties" ma:root="true" ma:fieldsID="31dc0d81face7076b5c3da8ec52bae0b" ns3:_="" ns4:_="">
    <xsd:import namespace="0fa9678a-6fba-4606-a40b-75c2cbaa5870"/>
    <xsd:import namespace="aeae2365-9663-4bfa-9177-2f085bd0e7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9678a-6fba-4606-a40b-75c2cbaa58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ae2365-9663-4bfa-9177-2f085bd0e7b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BF6A2-69D2-4C04-BEA2-E5FBC60C5C1B}">
  <ds:schemaRef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aeae2365-9663-4bfa-9177-2f085bd0e7bc"/>
    <ds:schemaRef ds:uri="http://schemas.microsoft.com/office/2006/metadata/properties"/>
    <ds:schemaRef ds:uri="http://schemas.microsoft.com/office/infopath/2007/PartnerControls"/>
    <ds:schemaRef ds:uri="0fa9678a-6fba-4606-a40b-75c2cbaa5870"/>
    <ds:schemaRef ds:uri="http://purl.org/dc/dcmitype/"/>
  </ds:schemaRefs>
</ds:datastoreItem>
</file>

<file path=customXml/itemProps2.xml><?xml version="1.0" encoding="utf-8"?>
<ds:datastoreItem xmlns:ds="http://schemas.openxmlformats.org/officeDocument/2006/customXml" ds:itemID="{88512D4C-7B69-4EEE-B0E9-F8B6BDD074A4}">
  <ds:schemaRefs>
    <ds:schemaRef ds:uri="http://schemas.microsoft.com/sharepoint/v3/contenttype/forms"/>
  </ds:schemaRefs>
</ds:datastoreItem>
</file>

<file path=customXml/itemProps3.xml><?xml version="1.0" encoding="utf-8"?>
<ds:datastoreItem xmlns:ds="http://schemas.openxmlformats.org/officeDocument/2006/customXml" ds:itemID="{11844D97-DE21-4EF0-AE18-2C6815FB1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a9678a-6fba-4606-a40b-75c2cbaa5870"/>
    <ds:schemaRef ds:uri="aeae2365-9663-4bfa-9177-2f085bd0e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85564</TotalTime>
  <Words>1181</Words>
  <Application>Microsoft Office PowerPoint</Application>
  <PresentationFormat>Personnalisé</PresentationFormat>
  <Paragraphs>325</Paragraphs>
  <Slides>26</Slides>
  <Notes>5</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29" baseType="lpstr">
      <vt:lpstr>Office Theme</vt:lpstr>
      <vt:lpstr>1_Office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Herbelin</dc:creator>
  <cp:lastModifiedBy>*</cp:lastModifiedBy>
  <cp:revision>762</cp:revision>
  <dcterms:created xsi:type="dcterms:W3CDTF">2018-01-02T16:15:14Z</dcterms:created>
  <dcterms:modified xsi:type="dcterms:W3CDTF">2021-08-02T07:08:33Z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
  </property>
  <property fmtid="{D5CDD505-2E9C-101B-9397-08002B2CF9AE}" pid="3" name="GeographicApplicability">
    <vt:lpwstr>5;#France|03c18c7c-deda-4f8c-ba8f-59529484d7dd</vt:lpwstr>
  </property>
  <property fmtid="{D5CDD505-2E9C-101B-9397-08002B2CF9AE}" pid="4" name="i14ea8bbd518495ea0e20ac1ad18c527">
    <vt:lpwstr>Proposals|0e2859f4-0935-4a11-8663-d55fd756d7a4</vt:lpwstr>
  </property>
  <property fmtid="{D5CDD505-2E9C-101B-9397-08002B2CF9AE}" pid="5" name="e0e024ccac5240e69ae9c38a41bfa7a5">
    <vt:lpwstr/>
  </property>
  <property fmtid="{D5CDD505-2E9C-101B-9397-08002B2CF9AE}" pid="6" name="ContentTypeId">
    <vt:lpwstr>0x010100310C48E5EFADEF44BA2B995FAB7E7319</vt:lpwstr>
  </property>
  <property fmtid="{D5CDD505-2E9C-101B-9397-08002B2CF9AE}" pid="7" name="TaxCatchAll">
    <vt:lpwstr>5;#France|03c18c7c-deda-4f8c-ba8f-59529484d7dd;#4;#French|48a98dc6-9a41-4231-8894-3c3b6faea7f8;#9;#Proposals|0e2859f4-0935-4a11-8663-d55fd756d7a4;#2;#Advisory|05f56918-abb4-4fc6-b748-1264d80bab20</vt:lpwstr>
  </property>
  <property fmtid="{D5CDD505-2E9C-101B-9397-08002B2CF9AE}" pid="8" name="b4187e12891e46deb4d240a4b28bdb90">
    <vt:lpwstr>French|48a98dc6-9a41-4231-8894-3c3b6faea7f8</vt:lpwstr>
  </property>
  <property fmtid="{D5CDD505-2E9C-101B-9397-08002B2CF9AE}" pid="9" name="ContentLanguage">
    <vt:lpwstr>4;#French|48a98dc6-9a41-4231-8894-3c3b6faea7f8</vt:lpwstr>
  </property>
  <property fmtid="{D5CDD505-2E9C-101B-9397-08002B2CF9AE}" pid="10" name="k8128b1c45734e36a24fce652bc7ffb7">
    <vt:lpwstr>Advisory|05f56918-abb4-4fc6-b748-1264d80bab20</vt:lpwstr>
  </property>
  <property fmtid="{D5CDD505-2E9C-101B-9397-08002B2CF9AE}" pid="11" name="_dlc_DocIdItemGuid">
    <vt:lpwstr>5c9af5c8-44c5-40fc-a8b3-3a86d6e26488</vt:lpwstr>
  </property>
  <property fmtid="{D5CDD505-2E9C-101B-9397-08002B2CF9AE}" pid="12" name="ServiceLineFunction">
    <vt:lpwstr>2;#Advisory|05f56918-abb4-4fc6-b748-1264d80bab20</vt:lpwstr>
  </property>
  <property fmtid="{D5CDD505-2E9C-101B-9397-08002B2CF9AE}" pid="13" name="EYContentType">
    <vt:lpwstr>9;#Proposals|0e2859f4-0935-4a11-8663-d55fd756d7a4</vt:lpwstr>
  </property>
  <property fmtid="{D5CDD505-2E9C-101B-9397-08002B2CF9AE}" pid="14" name="jc981bd8ab5b47fd91abb7684c0f405b">
    <vt:lpwstr>France|03c18c7c-deda-4f8c-ba8f-59529484d7dd</vt:lpwstr>
  </property>
</Properties>
</file>