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  <p:sldMasterId id="2147483833" r:id="rId2"/>
  </p:sldMasterIdLst>
  <p:notesMasterIdLst>
    <p:notesMasterId r:id="rId15"/>
  </p:notesMasterIdLst>
  <p:handoutMasterIdLst>
    <p:handoutMasterId r:id="rId16"/>
  </p:handoutMasterIdLst>
  <p:sldIdLst>
    <p:sldId id="392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ILLON, Jean-Emmanuel (DSI)" initials="PJ(" lastIdx="1" clrIdx="0">
    <p:extLst>
      <p:ext uri="{19B8F6BF-5375-455C-9EA6-DF929625EA0E}">
        <p15:presenceInfo xmlns:p15="http://schemas.microsoft.com/office/powerpoint/2012/main" userId="S-1-5-21-27022435-3177379373-3347635678-862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 autoAdjust="0"/>
  </p:normalViewPr>
  <p:slideViewPr>
    <p:cSldViewPr showGuides="1">
      <p:cViewPr varScale="1">
        <p:scale>
          <a:sx n="142" d="100"/>
          <a:sy n="142" d="100"/>
        </p:scale>
        <p:origin x="138" y="198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428BA-8953-497B-B4BE-5E210C67162A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34A4A-EA67-4161-AB66-158003C72D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269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28/02/2022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Secrétariat général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générale de l’offre de soins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034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générale de l’offre de soins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4325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générale de l’offre de soins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5722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fr-FR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générale de l’offre de soins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009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F578734-7B6B-B848-8F7C-20D24745BC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80000" y="123478"/>
            <a:ext cx="2015735" cy="1569504"/>
          </a:xfrm>
          <a:prstGeom prst="rect">
            <a:avLst/>
          </a:prstGeom>
        </p:spPr>
      </p:pic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générale de l’offre de soins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3058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générale de l’offre de soins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2896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28/02/2022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49"/>
            <a:ext cx="3240000" cy="447947"/>
          </a:xfr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 dirty="0" smtClean="0"/>
              <a:t>Direction générale </a:t>
            </a:r>
          </a:p>
          <a:p>
            <a:r>
              <a:rPr lang="fr-FR" dirty="0" smtClean="0"/>
              <a:t>de l’offre de soins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07764BE-02C7-D347-925A-71726A94B0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57400" y="195486"/>
            <a:ext cx="3566527" cy="277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2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garde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texte 15">
            <a:extLst>
              <a:ext uri="{FF2B5EF4-FFF2-40B4-BE49-F238E27FC236}">
                <a16:creationId xmlns:a16="http://schemas.microsoft.com/office/drawing/2014/main" id="{5BB2B444-FA19-E640-A074-0CEC5B9CE99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20535" y="1708150"/>
            <a:ext cx="4527929" cy="100761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2800" b="1" kern="800" cap="all" baseline="0"/>
            </a:lvl1pPr>
            <a:lvl2pPr marL="49213" indent="0">
              <a:buNone/>
              <a:tabLst/>
              <a:defRPr sz="2400" b="0">
                <a:solidFill>
                  <a:srgbClr val="575757"/>
                </a:solidFill>
              </a:defRPr>
            </a:lvl2pPr>
            <a:lvl3pPr marL="49213" indent="0">
              <a:buNone/>
              <a:tabLst/>
              <a:defRPr sz="1200"/>
            </a:lvl3pPr>
            <a:lvl4pPr marL="49213" indent="0">
              <a:buNone/>
              <a:tabLst/>
              <a:defRPr/>
            </a:lvl4pPr>
            <a:lvl5pPr marL="49213" indent="0">
              <a:buNone/>
              <a:tabLst/>
              <a:defRPr/>
            </a:lvl5pPr>
          </a:lstStyle>
          <a:p>
            <a:pPr lvl="0"/>
            <a:r>
              <a:rPr lang="fr-FR" dirty="0"/>
              <a:t>TITRE PRINCIPAL DU DOCUMENT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1586977B-7B7A-9249-B077-928035E6C92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11960" y="2859782"/>
            <a:ext cx="4537075" cy="627505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b="0">
                <a:solidFill>
                  <a:srgbClr val="575757"/>
                </a:solidFill>
              </a:defRPr>
            </a:lvl1pPr>
          </a:lstStyle>
          <a:p>
            <a:pPr lvl="0"/>
            <a:r>
              <a:rPr lang="fr-FR" dirty="0"/>
              <a:t>Sous titre / Complément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FC509A42-19AD-CE45-9631-39CA09E7EA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11960" y="3723878"/>
            <a:ext cx="4527550" cy="385120"/>
          </a:xfrm>
          <a:prstGeom prst="rect">
            <a:avLst/>
          </a:prstGeom>
        </p:spPr>
        <p:txBody>
          <a:bodyPr/>
          <a:lstStyle>
            <a:lvl1pPr>
              <a:defRPr sz="12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fr-FR" dirty="0"/>
              <a:t>Date | Emetteur</a:t>
            </a:r>
          </a:p>
        </p:txBody>
      </p:sp>
      <p:grpSp>
        <p:nvGrpSpPr>
          <p:cNvPr id="7" name="Groupe 6"/>
          <p:cNvGrpSpPr/>
          <p:nvPr userDrawn="1"/>
        </p:nvGrpSpPr>
        <p:grpSpPr>
          <a:xfrm>
            <a:off x="0" y="51470"/>
            <a:ext cx="9144000" cy="5112568"/>
            <a:chOff x="0" y="51470"/>
            <a:chExt cx="9144000" cy="5112568"/>
          </a:xfrm>
        </p:grpSpPr>
        <p:pic>
          <p:nvPicPr>
            <p:cNvPr id="2" name="Image 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5690" y="177315"/>
              <a:ext cx="1361392" cy="4698691"/>
            </a:xfrm>
            <a:prstGeom prst="rect">
              <a:avLst/>
            </a:prstGeom>
          </p:spPr>
        </p:pic>
        <p:pic>
          <p:nvPicPr>
            <p:cNvPr id="5" name="Image 4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985" y="1884334"/>
              <a:ext cx="1384703" cy="122179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 userDrawn="1"/>
          </p:nvSpPr>
          <p:spPr>
            <a:xfrm>
              <a:off x="107504" y="51470"/>
              <a:ext cx="864096" cy="720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4948014"/>
              <a:ext cx="914400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6282626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66727" y="87474"/>
            <a:ext cx="8209731" cy="5400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 de la slide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5142" y="4753522"/>
            <a:ext cx="287338" cy="2700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75757"/>
                </a:solidFill>
              </a:defRPr>
            </a:lvl1pPr>
          </a:lstStyle>
          <a:p>
            <a:fld id="{646E7B68-C406-4B5C-B79D-A1CDE10CB85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8"/>
          </p:nvPr>
        </p:nvSpPr>
        <p:spPr>
          <a:xfrm>
            <a:off x="466200" y="1061100"/>
            <a:ext cx="8211600" cy="3402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SzPct val="140000"/>
              <a:buFont typeface="Wingdings" panose="05000000000000000000" pitchFamily="2" charset="2"/>
              <a:buNone/>
              <a:defRPr sz="2400"/>
            </a:lvl1pPr>
            <a:lvl2pPr marL="719964" marR="0" indent="-285736" algn="l" defTabSz="914355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6AB2"/>
              </a:buClr>
              <a:buSzPct val="100000"/>
              <a:buFont typeface="Wingdings 3" panose="05040102010807070707" pitchFamily="18" charset="2"/>
              <a:buChar char="u"/>
              <a:tabLst/>
              <a:defRPr sz="1800" baseline="0">
                <a:solidFill>
                  <a:schemeClr val="tx2"/>
                </a:solidFill>
              </a:defRPr>
            </a:lvl2pPr>
            <a:lvl3pPr marL="1079946" marR="0" indent="-251988" algn="l" defTabSz="914355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ebdings" panose="05030102010509060703" pitchFamily="18" charset="2"/>
              <a:buChar char="&lt;"/>
              <a:tabLst/>
              <a:defRPr sz="1600">
                <a:solidFill>
                  <a:srgbClr val="575757"/>
                </a:solidFill>
              </a:defRPr>
            </a:lvl3pPr>
            <a:lvl4pPr marL="1439928" marR="0" indent="-215990" algn="l" defTabSz="914355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30000"/>
              <a:buFont typeface="Arial" panose="020B0604020202020204" pitchFamily="34" charset="0"/>
              <a:buChar char="•"/>
              <a:tabLst/>
              <a:defRPr sz="1400">
                <a:solidFill>
                  <a:srgbClr val="575757"/>
                </a:solidFill>
              </a:defRPr>
            </a:lvl4pPr>
            <a:lvl5pPr marL="1799910" marR="0" indent="-215990" algn="l" defTabSz="914355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•"/>
              <a:tabLst/>
              <a:defRPr sz="1400">
                <a:solidFill>
                  <a:srgbClr val="575757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9"/>
          </p:nvPr>
        </p:nvSpPr>
        <p:spPr>
          <a:xfrm>
            <a:off x="1533946" y="4746178"/>
            <a:ext cx="6926486" cy="273844"/>
          </a:xfrm>
          <a:prstGeom prst="rect">
            <a:avLst/>
          </a:prstGeom>
        </p:spPr>
        <p:txBody>
          <a:bodyPr/>
          <a:lstStyle/>
          <a:p>
            <a:r>
              <a:rPr lang="fr-FR" sz="900" i="1">
                <a:latin typeface="Arial"/>
                <a:ea typeface="+mn-ea"/>
              </a:rPr>
              <a:t>Programme ROR - Réunion budgétaire 28/04/2020</a:t>
            </a:r>
            <a:endParaRPr lang="fr-FR" sz="900" i="1" dirty="0"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2555998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4">
            <a:extLst>
              <a:ext uri="{FF2B5EF4-FFF2-40B4-BE49-F238E27FC236}">
                <a16:creationId xmlns:a16="http://schemas.microsoft.com/office/drawing/2014/main" id="{C42B8BEC-A297-D144-830B-2CE5A4CB52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55976" y="1059583"/>
            <a:ext cx="3671888" cy="50405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2800" b="1"/>
            </a:lvl1pPr>
          </a:lstStyle>
          <a:p>
            <a:pPr lvl="0"/>
            <a:r>
              <a:rPr lang="fr-FR" dirty="0"/>
              <a:t>Sommaire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30EAB5DC-58D4-B443-8B41-7AEFD4F14DB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55976" y="1891086"/>
            <a:ext cx="3671887" cy="379412"/>
          </a:xfrm>
          <a:prstGeom prst="rect">
            <a:avLst/>
          </a:prstGeom>
        </p:spPr>
        <p:txBody>
          <a:bodyPr/>
          <a:lstStyle>
            <a:lvl1pPr>
              <a:defRPr sz="1600" b="0"/>
            </a:lvl1pPr>
          </a:lstStyle>
          <a:p>
            <a:pPr lvl="0"/>
            <a:r>
              <a:rPr lang="fr-FR" dirty="0"/>
              <a:t>Partie 1 :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1586C27F-6A51-2C4D-BBED-ABC4D329934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55976" y="2301296"/>
            <a:ext cx="3671887" cy="379411"/>
          </a:xfrm>
          <a:prstGeom prst="rect">
            <a:avLst/>
          </a:prstGeom>
        </p:spPr>
        <p:txBody>
          <a:bodyPr/>
          <a:lstStyle>
            <a:lvl1pPr>
              <a:defRPr sz="1600" b="0"/>
            </a:lvl1pPr>
          </a:lstStyle>
          <a:p>
            <a:pPr lvl="0"/>
            <a:r>
              <a:rPr lang="fr-FR" dirty="0"/>
              <a:t>Partie 2 :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F05086BC-FE33-6C41-8594-34707F50489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55976" y="2710645"/>
            <a:ext cx="3671887" cy="379412"/>
          </a:xfrm>
          <a:prstGeom prst="rect">
            <a:avLst/>
          </a:prstGeom>
        </p:spPr>
        <p:txBody>
          <a:bodyPr/>
          <a:lstStyle>
            <a:lvl1pPr>
              <a:defRPr sz="1600" b="0"/>
            </a:lvl1pPr>
          </a:lstStyle>
          <a:p>
            <a:pPr lvl="0"/>
            <a:r>
              <a:rPr lang="fr-FR" dirty="0"/>
              <a:t>Partie 3 :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05601626-CE0E-D84F-801F-16C163C86C6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55976" y="3119995"/>
            <a:ext cx="3671887" cy="379412"/>
          </a:xfrm>
          <a:prstGeom prst="rect">
            <a:avLst/>
          </a:prstGeom>
        </p:spPr>
        <p:txBody>
          <a:bodyPr/>
          <a:lstStyle>
            <a:lvl1pPr>
              <a:defRPr sz="1600" b="0"/>
            </a:lvl1pPr>
          </a:lstStyle>
          <a:p>
            <a:pPr lvl="0"/>
            <a:r>
              <a:rPr lang="fr-FR" dirty="0"/>
              <a:t>Partie 4 :</a:t>
            </a:r>
          </a:p>
        </p:txBody>
      </p:sp>
      <p:grpSp>
        <p:nvGrpSpPr>
          <p:cNvPr id="2" name="Groupe 1"/>
          <p:cNvGrpSpPr/>
          <p:nvPr userDrawn="1"/>
        </p:nvGrpSpPr>
        <p:grpSpPr>
          <a:xfrm>
            <a:off x="0" y="51470"/>
            <a:ext cx="9144000" cy="5112568"/>
            <a:chOff x="0" y="51470"/>
            <a:chExt cx="9144000" cy="5112568"/>
          </a:xfrm>
        </p:grpSpPr>
        <p:pic>
          <p:nvPicPr>
            <p:cNvPr id="23" name="Image 2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985" y="1884334"/>
              <a:ext cx="1384703" cy="1221797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 userDrawn="1"/>
          </p:nvSpPr>
          <p:spPr>
            <a:xfrm>
              <a:off x="107504" y="51470"/>
              <a:ext cx="864096" cy="720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0" y="4948014"/>
              <a:ext cx="914400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</p:grpSp>
      <p:sp>
        <p:nvSpPr>
          <p:cNvPr id="26" name="Espace réservé du texte 21">
            <a:extLst>
              <a:ext uri="{FF2B5EF4-FFF2-40B4-BE49-F238E27FC236}">
                <a16:creationId xmlns:a16="http://schemas.microsoft.com/office/drawing/2014/main" id="{05601626-CE0E-D84F-801F-16C163C86C6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52202" y="3527826"/>
            <a:ext cx="3671887" cy="379412"/>
          </a:xfrm>
          <a:prstGeom prst="rect">
            <a:avLst/>
          </a:prstGeom>
        </p:spPr>
        <p:txBody>
          <a:bodyPr/>
          <a:lstStyle>
            <a:lvl1pPr>
              <a:defRPr sz="1600" b="0"/>
            </a:lvl1pPr>
          </a:lstStyle>
          <a:p>
            <a:pPr lvl="0"/>
            <a:r>
              <a:rPr lang="fr-FR" dirty="0"/>
              <a:t>Partie 5 :</a:t>
            </a:r>
          </a:p>
        </p:txBody>
      </p:sp>
    </p:spTree>
    <p:extLst>
      <p:ext uri="{BB962C8B-B14F-4D97-AF65-F5344CB8AC3E}">
        <p14:creationId xmlns:p14="http://schemas.microsoft.com/office/powerpoint/2010/main" val="400670879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13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Secrétariat général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ercalair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42CE65B-B620-1549-8249-1631FCF478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7538" y="1708150"/>
            <a:ext cx="2880766" cy="10795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2800" b="1" kern="800" cap="all" baseline="0"/>
            </a:lvl1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41F1EDEC-F39E-9742-B233-A7242DE08C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7538" y="2932113"/>
            <a:ext cx="3744912" cy="6477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defRPr b="0">
                <a:solidFill>
                  <a:srgbClr val="575757"/>
                </a:solidFill>
              </a:defRPr>
            </a:lvl1pPr>
          </a:lstStyle>
          <a:p>
            <a:pPr lvl="0"/>
            <a:r>
              <a:rPr lang="fr-FR" dirty="0"/>
              <a:t>Sous titre éventuel</a:t>
            </a:r>
          </a:p>
        </p:txBody>
      </p:sp>
      <p:grpSp>
        <p:nvGrpSpPr>
          <p:cNvPr id="4" name="Groupe 3"/>
          <p:cNvGrpSpPr/>
          <p:nvPr userDrawn="1"/>
        </p:nvGrpSpPr>
        <p:grpSpPr>
          <a:xfrm>
            <a:off x="0" y="51470"/>
            <a:ext cx="9144000" cy="5112568"/>
            <a:chOff x="0" y="51470"/>
            <a:chExt cx="9144000" cy="5112568"/>
          </a:xfrm>
        </p:grpSpPr>
        <p:pic>
          <p:nvPicPr>
            <p:cNvPr id="2" name="Image 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2000" y="144016"/>
              <a:ext cx="1310182" cy="4803998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985" y="1884334"/>
              <a:ext cx="1384703" cy="1221797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 userDrawn="1"/>
          </p:nvSpPr>
          <p:spPr>
            <a:xfrm>
              <a:off x="107504" y="51470"/>
              <a:ext cx="864096" cy="720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4948014"/>
              <a:ext cx="914400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6037537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SS avec n°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7385"/>
            <a:ext cx="1475656" cy="713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</p:txBody>
      </p:sp>
      <p:pic>
        <p:nvPicPr>
          <p:cNvPr id="3" name="Picture 3" descr="D:\TRAVAIL AURELIEN\Identité visuelle DGOS\affaires_sociales_150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3" y="67386"/>
            <a:ext cx="569576" cy="420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D:\TRAVAIL AURELIEN\Identité visuelle DGOS\Powerpoint 2016\png\DGOS-ROUG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29" y="67385"/>
            <a:ext cx="709636" cy="51840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5" name="Picture 2" descr="C:\Users\pierre.maurel\Documents\Crea a ranger\CABINET SANTE\Transformation Système de Santé\Fichier 11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181" y="4840003"/>
            <a:ext cx="302915" cy="227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numéro de diapositive 17"/>
          <p:cNvSpPr>
            <a:spLocks noGrp="1"/>
          </p:cNvSpPr>
          <p:nvPr>
            <p:ph type="sldNum" sz="quarter" idx="10"/>
          </p:nvPr>
        </p:nvSpPr>
        <p:spPr>
          <a:xfrm>
            <a:off x="8676456" y="4852392"/>
            <a:ext cx="360362" cy="202406"/>
          </a:xfrm>
          <a:prstGeom prst="rect">
            <a:avLst/>
          </a:prstGeom>
        </p:spPr>
        <p:txBody>
          <a:bodyPr/>
          <a:lstStyle>
            <a:lvl1pPr algn="ctr">
              <a:defRPr sz="75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CE333C9-D661-4700-94C0-C874A3CCCC5E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/>
          </p:nvPr>
        </p:nvSpPr>
        <p:spPr>
          <a:xfrm>
            <a:off x="467544" y="781162"/>
            <a:ext cx="8237636" cy="685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500">
                <a:solidFill>
                  <a:schemeClr val="accent1"/>
                </a:solidFill>
              </a:defRPr>
            </a:lvl1pPr>
            <a:lvl2pPr>
              <a:defRPr sz="135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 sz="1050">
                <a:solidFill>
                  <a:schemeClr val="accent1"/>
                </a:solidFill>
              </a:defRPr>
            </a:lvl4pPr>
            <a:lvl5pPr>
              <a:defRPr sz="1050"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1666172" y="149528"/>
            <a:ext cx="6858851" cy="464113"/>
          </a:xfrm>
          <a:prstGeom prst="rect">
            <a:avLst/>
          </a:prstGeom>
        </p:spPr>
        <p:txBody>
          <a:bodyPr/>
          <a:lstStyle>
            <a:lvl1pPr algn="l">
              <a:defRPr lang="fr-FR" sz="18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cxnSp>
        <p:nvCxnSpPr>
          <p:cNvPr id="2" name="Connecteur droit 1"/>
          <p:cNvCxnSpPr/>
          <p:nvPr userDrawn="1"/>
        </p:nvCxnSpPr>
        <p:spPr>
          <a:xfrm>
            <a:off x="0" y="555526"/>
            <a:ext cx="1296000" cy="0"/>
          </a:xfrm>
          <a:prstGeom prst="line">
            <a:avLst/>
          </a:prstGeom>
          <a:ln w="50800">
            <a:solidFill>
              <a:srgbClr val="E108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0954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43608" y="87474"/>
            <a:ext cx="7632850" cy="5400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Titre de la slide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5142" y="4753522"/>
            <a:ext cx="287338" cy="2700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75757"/>
                </a:solidFill>
              </a:defRPr>
            </a:lvl1pPr>
          </a:lstStyle>
          <a:p>
            <a:fld id="{646E7B68-C406-4B5C-B79D-A1CDE10CB85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533946" y="4746178"/>
            <a:ext cx="6926486" cy="273844"/>
          </a:xfrm>
          <a:prstGeom prst="rect">
            <a:avLst/>
          </a:prstGeom>
        </p:spPr>
        <p:txBody>
          <a:bodyPr/>
          <a:lstStyle/>
          <a:p>
            <a:endParaRPr lang="fr-FR" sz="900" i="1"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36210867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d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F0FA443-899E-1A41-B058-131D33D76019}"/>
              </a:ext>
            </a:extLst>
          </p:cNvPr>
          <p:cNvSpPr txBox="1"/>
          <p:nvPr userDrawn="1"/>
        </p:nvSpPr>
        <p:spPr>
          <a:xfrm>
            <a:off x="5241471" y="3233057"/>
            <a:ext cx="0" cy="0"/>
          </a:xfrm>
          <a:prstGeom prst="rect">
            <a:avLst/>
          </a:prstGeom>
          <a:noFill/>
        </p:spPr>
        <p:txBody>
          <a:bodyPr wrap="none" lIns="72000" tIns="108000" rIns="72000" bIns="108000" rtlCol="0" anchor="ctr" anchorCtr="0">
            <a:normAutofit fontScale="25000" lnSpcReduction="20000"/>
          </a:bodyPr>
          <a:lstStyle/>
          <a:p>
            <a:pPr algn="ctr"/>
            <a:endParaRPr lang="fr-FR" sz="1500" dirty="0" err="1">
              <a:solidFill>
                <a:srgbClr val="575757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600C8B8-5284-884E-A68D-6CC949DC8515}"/>
              </a:ext>
            </a:extLst>
          </p:cNvPr>
          <p:cNvSpPr txBox="1"/>
          <p:nvPr userDrawn="1"/>
        </p:nvSpPr>
        <p:spPr>
          <a:xfrm>
            <a:off x="5715000" y="3608614"/>
            <a:ext cx="0" cy="0"/>
          </a:xfrm>
          <a:prstGeom prst="rect">
            <a:avLst/>
          </a:prstGeom>
          <a:noFill/>
        </p:spPr>
        <p:txBody>
          <a:bodyPr wrap="none" lIns="72000" tIns="108000" rIns="72000" bIns="108000" rtlCol="0" anchor="ctr" anchorCtr="0">
            <a:normAutofit fontScale="25000" lnSpcReduction="20000"/>
          </a:bodyPr>
          <a:lstStyle/>
          <a:p>
            <a:pPr algn="ctr"/>
            <a:endParaRPr lang="fr-FR" sz="1500" dirty="0" err="1">
              <a:solidFill>
                <a:srgbClr val="575757"/>
              </a:solidFill>
            </a:endParaRP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6A3A60AB-D0ED-CB4D-B68A-C367EFD601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1600" y="123478"/>
            <a:ext cx="7920880" cy="774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spcBef>
                <a:spcPts val="0"/>
              </a:spcBef>
              <a:defRPr sz="2800" kern="800" cap="all" baseline="0"/>
            </a:lvl1pPr>
          </a:lstStyle>
          <a:p>
            <a:pPr lvl="0"/>
            <a:r>
              <a:rPr lang="fr-FR" dirty="0"/>
              <a:t>TITRE PRINCIPAL DE LA SLIDE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C381FC5D-77C5-6C4D-89C7-08B4C2D2F0A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71600" y="1059582"/>
            <a:ext cx="7920880" cy="381642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4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3254663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27584" y="87474"/>
            <a:ext cx="8064092" cy="5400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 de la slide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504" y="4749992"/>
            <a:ext cx="287338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75757"/>
                </a:solidFill>
              </a:defRPr>
            </a:lvl1pPr>
          </a:lstStyle>
          <a:p>
            <a:fld id="{646E7B68-C406-4B5C-B79D-A1CDE10CB85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9"/>
          </p:nvPr>
        </p:nvSpPr>
        <p:spPr>
          <a:xfrm>
            <a:off x="408753" y="4749992"/>
            <a:ext cx="6926486" cy="273844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r>
              <a:rPr lang="fr-FR" dirty="0">
                <a:latin typeface="Arial"/>
                <a:ea typeface="+mn-ea"/>
              </a:rPr>
              <a:t>| Planning prévisionnel - Marché XXXX</a:t>
            </a:r>
          </a:p>
        </p:txBody>
      </p:sp>
      <p:sp>
        <p:nvSpPr>
          <p:cNvPr id="7" name="Espace réservé du texte 2"/>
          <p:cNvSpPr>
            <a:spLocks noGrp="1"/>
          </p:cNvSpPr>
          <p:nvPr>
            <p:ph idx="1"/>
          </p:nvPr>
        </p:nvSpPr>
        <p:spPr>
          <a:xfrm>
            <a:off x="827584" y="843558"/>
            <a:ext cx="8064896" cy="37444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9625784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4">
            <a:extLst>
              <a:ext uri="{FF2B5EF4-FFF2-40B4-BE49-F238E27FC236}">
                <a16:creationId xmlns:a16="http://schemas.microsoft.com/office/drawing/2014/main" id="{FDE0C713-620D-A345-8638-0DB9C76BC22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94381" y="1769708"/>
            <a:ext cx="3600400" cy="935038"/>
          </a:xfrm>
          <a:prstGeom prst="rect">
            <a:avLst/>
          </a:prstGeom>
        </p:spPr>
        <p:txBody>
          <a:bodyPr/>
          <a:lstStyle>
            <a:lvl1pPr>
              <a:defRPr sz="2800" b="1" kern="800" cap="all" baseline="0"/>
            </a:lvl1pPr>
          </a:lstStyle>
          <a:p>
            <a:pPr lvl="0"/>
            <a:r>
              <a:rPr lang="fr-FR" dirty="0"/>
              <a:t>FIN</a:t>
            </a:r>
          </a:p>
        </p:txBody>
      </p:sp>
      <p:grpSp>
        <p:nvGrpSpPr>
          <p:cNvPr id="5" name="Groupe 4"/>
          <p:cNvGrpSpPr/>
          <p:nvPr userDrawn="1"/>
        </p:nvGrpSpPr>
        <p:grpSpPr>
          <a:xfrm>
            <a:off x="0" y="51470"/>
            <a:ext cx="9144000" cy="5112568"/>
            <a:chOff x="0" y="51470"/>
            <a:chExt cx="9144000" cy="5112568"/>
          </a:xfrm>
        </p:grpSpPr>
        <p:pic>
          <p:nvPicPr>
            <p:cNvPr id="6" name="Image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5690" y="177315"/>
              <a:ext cx="1361392" cy="4698691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985" y="1884334"/>
              <a:ext cx="1384703" cy="1221797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 userDrawn="1"/>
          </p:nvSpPr>
          <p:spPr>
            <a:xfrm>
              <a:off x="107504" y="51470"/>
              <a:ext cx="864096" cy="720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4948014"/>
              <a:ext cx="914400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</p:grpSp>
      <p:sp>
        <p:nvSpPr>
          <p:cNvPr id="4" name="ZoneTexte 3"/>
          <p:cNvSpPr txBox="1"/>
          <p:nvPr userDrawn="1"/>
        </p:nvSpPr>
        <p:spPr>
          <a:xfrm>
            <a:off x="5994581" y="4487092"/>
            <a:ext cx="2952328" cy="576064"/>
          </a:xfrm>
          <a:prstGeom prst="rect">
            <a:avLst/>
          </a:prstGeom>
          <a:noFill/>
        </p:spPr>
        <p:txBody>
          <a:bodyPr wrap="square" lIns="72000" tIns="108000" rIns="72000" bIns="108000" rtlCol="0" anchor="t" anchorCtr="0">
            <a:noAutofit/>
          </a:bodyPr>
          <a:lstStyle/>
          <a:p>
            <a:pPr algn="r"/>
            <a:r>
              <a:rPr lang="fr-FR" sz="1600" dirty="0">
                <a:solidFill>
                  <a:srgbClr val="575757"/>
                </a:solidFill>
              </a:rPr>
              <a:t>esante.gouv.fr</a:t>
            </a:r>
          </a:p>
        </p:txBody>
      </p:sp>
    </p:spTree>
    <p:extLst>
      <p:ext uri="{BB962C8B-B14F-4D97-AF65-F5344CB8AC3E}">
        <p14:creationId xmlns:p14="http://schemas.microsoft.com/office/powerpoint/2010/main" val="166603474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de la slide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5757"/>
                </a:solidFill>
              </a:defRPr>
            </a:lvl1pPr>
          </a:lstStyle>
          <a:p>
            <a:fld id="{646E7B68-C406-4B5C-B79D-A1CDE10CB85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r-FR" sz="900" i="1"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5597347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Secrétariat général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Secrétariat général</a:t>
            </a:r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Secrétariat général</a:t>
            </a:r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1" y="267646"/>
            <a:ext cx="3304807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Secrétariat général</a:t>
            </a:r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28/02/2022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55526"/>
            <a:ext cx="5565993" cy="23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Direction générale de l’offre de soins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353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B858D49A-5A7A-574D-A0ED-52B5C1EFA876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id="{433B51AF-3A50-3342-8D79-F2F92F59917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43386" y="123478"/>
            <a:ext cx="572188" cy="531771"/>
          </a:xfrm>
          <a:prstGeom prst="rect">
            <a:avLst/>
          </a:prstGeom>
        </p:spPr>
      </p:pic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Secrétariat général</a:t>
            </a:r>
          </a:p>
        </p:txBody>
      </p:sp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B858D49A-5A7A-574D-A0ED-52B5C1EFA876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id="{433B51AF-3A50-3342-8D79-F2F92F599175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23478"/>
            <a:ext cx="682960" cy="53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36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  <p:sldLayoutId id="2147483850" r:id="rId17"/>
    <p:sldLayoutId id="2147483851" r:id="rId18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4294967295"/>
          </p:nvPr>
        </p:nvSpPr>
        <p:spPr>
          <a:xfrm>
            <a:off x="0" y="4964113"/>
            <a:ext cx="179388" cy="179387"/>
          </a:xfrm>
        </p:spPr>
        <p:txBody>
          <a:bodyPr/>
          <a:lstStyle/>
          <a:p>
            <a:fld id="{4EA19884-7A29-DC4E-9311-A62E54788E52}" type="datetime1">
              <a:rPr lang="fr-FR" smtClean="0"/>
              <a:t>28/02/2022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0" y="4964113"/>
            <a:ext cx="179388" cy="179387"/>
          </a:xfrm>
        </p:spPr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79388" cy="179388"/>
          </a:xfrm>
        </p:spPr>
        <p:txBody>
          <a:bodyPr>
            <a:normAutofit fontScale="90000"/>
          </a:bodyPr>
          <a:lstStyle/>
          <a:p>
            <a:r>
              <a:rPr lang="fr-FR" dirty="0"/>
              <a:t>’</a:t>
            </a:r>
          </a:p>
        </p:txBody>
      </p:sp>
      <p:sp>
        <p:nvSpPr>
          <p:cNvPr id="6" name="Espace réservé du texte 5"/>
          <p:cNvSpPr txBox="1">
            <a:spLocks/>
          </p:cNvSpPr>
          <p:nvPr/>
        </p:nvSpPr>
        <p:spPr>
          <a:xfrm>
            <a:off x="683568" y="3075806"/>
            <a:ext cx="8100432" cy="1347440"/>
          </a:xfrm>
          <a:prstGeom prst="rect">
            <a:avLst/>
          </a:prstGeom>
        </p:spPr>
        <p:txBody>
          <a:bodyPr/>
          <a:lstStyle>
            <a:lvl1pPr marL="9207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450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7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000" dirty="0"/>
          </a:p>
        </p:txBody>
      </p:sp>
      <p:sp>
        <p:nvSpPr>
          <p:cNvPr id="3" name="Rectangle 2"/>
          <p:cNvSpPr/>
          <p:nvPr/>
        </p:nvSpPr>
        <p:spPr>
          <a:xfrm>
            <a:off x="1565432" y="1959682"/>
            <a:ext cx="6336704" cy="22322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/>
              <a:t>Synthèse de l’enquête « bilan du nouveau mandat CRSA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19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669354"/>
            <a:ext cx="6677025" cy="4210050"/>
          </a:xfrm>
          <a:prstGeom prst="rect">
            <a:avLst/>
          </a:prstGeom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Secrétariat général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9813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thèmes cités (webinaires et formations)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-responsabilités et moyens d’action des membres des CRSA</a:t>
            </a:r>
          </a:p>
          <a:p>
            <a:r>
              <a:rPr lang="fr-FR" dirty="0" smtClean="0"/>
              <a:t>-hôpital et système de santé en France</a:t>
            </a:r>
          </a:p>
          <a:p>
            <a:r>
              <a:rPr lang="fr-FR" dirty="0" smtClean="0"/>
              <a:t>-autonomie et prise en charge du Grand âge</a:t>
            </a:r>
          </a:p>
          <a:p>
            <a:r>
              <a:rPr lang="fr-FR" dirty="0" smtClean="0"/>
              <a:t>-communication</a:t>
            </a:r>
          </a:p>
          <a:p>
            <a:r>
              <a:rPr lang="fr-FR" dirty="0" smtClean="0"/>
              <a:t>-techniques d’animation de commissions</a:t>
            </a:r>
          </a:p>
          <a:p>
            <a:r>
              <a:rPr lang="fr-FR" dirty="0" smtClean="0"/>
              <a:t>-rencontres nationales des présidents et vice-présidents</a:t>
            </a:r>
          </a:p>
          <a:p>
            <a:r>
              <a:rPr lang="fr-FR" dirty="0" smtClean="0"/>
              <a:t>-liens ville-hôpital</a:t>
            </a:r>
          </a:p>
          <a:p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Secrétariat général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5624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1493850" y="214001"/>
            <a:ext cx="8424614" cy="242951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Le budget des CRSA: un sujet encore non stabilisé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Secrétariat général</a:t>
            </a:r>
            <a:endParaRPr lang="fr-FR" dirty="0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359451"/>
              </p:ext>
            </p:extLst>
          </p:nvPr>
        </p:nvGraphicFramePr>
        <p:xfrm>
          <a:off x="1619672" y="564309"/>
          <a:ext cx="4929906" cy="4250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Document" r:id="rId3" imgW="5746651" imgH="6371346" progId="Word.Document.12">
                  <p:embed/>
                </p:oleObj>
              </mc:Choice>
              <mc:Fallback>
                <p:oleObj name="Document" r:id="rId3" imgW="5746651" imgH="63713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672" y="564309"/>
                        <a:ext cx="4929906" cy="42502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8425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44266" y="493399"/>
            <a:ext cx="8424863" cy="539991"/>
          </a:xfrm>
        </p:spPr>
        <p:txBody>
          <a:bodyPr>
            <a:normAutofit/>
          </a:bodyPr>
          <a:lstStyle/>
          <a:p>
            <a:r>
              <a:rPr lang="fr-FR" dirty="0" smtClean="0"/>
              <a:t>Les répondants</a:t>
            </a:r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Secrétariat général</a:t>
            </a:r>
            <a:endParaRPr lang="fr-FR" dirty="0"/>
          </a:p>
        </p:txBody>
      </p:sp>
      <p:pic>
        <p:nvPicPr>
          <p:cNvPr id="1026" name="Picture 2" descr="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323213"/>
            <a:ext cx="5616624" cy="336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35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1C71F6-E0A6-1740-B64F-38F332886BAF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répondants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812937" y="3194521"/>
            <a:ext cx="8424334" cy="288032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Secrétariat général</a:t>
            </a:r>
            <a:endParaRPr lang="fr-FR" dirty="0"/>
          </a:p>
        </p:txBody>
      </p:sp>
      <p:pic>
        <p:nvPicPr>
          <p:cNvPr id="2050" name="Picture 2" descr="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937" y="1419622"/>
            <a:ext cx="5449166" cy="3265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708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751012"/>
            <a:ext cx="6591300" cy="4076700"/>
          </a:xfrm>
          <a:prstGeom prst="rect">
            <a:avLst/>
          </a:prstGeom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Secrétariat général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5676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206" y="402675"/>
            <a:ext cx="5981700" cy="4191000"/>
          </a:xfrm>
          <a:prstGeom prst="rect">
            <a:avLst/>
          </a:prstGeom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Secrétariat général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4561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93491" y="569228"/>
            <a:ext cx="8424863" cy="539991"/>
          </a:xfrm>
        </p:spPr>
        <p:txBody>
          <a:bodyPr/>
          <a:lstStyle/>
          <a:p>
            <a:r>
              <a:rPr lang="fr-FR" dirty="0" smtClean="0"/>
              <a:t>Verbatim…</a:t>
            </a:r>
            <a:endParaRPr lang="fr-FR" dirty="0"/>
          </a:p>
        </p:txBody>
      </p:sp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022954"/>
              </p:ext>
            </p:extLst>
          </p:nvPr>
        </p:nvGraphicFramePr>
        <p:xfrm>
          <a:off x="2411760" y="195486"/>
          <a:ext cx="6206594" cy="475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3" imgW="5746651" imgH="4755973" progId="Word.Document.12">
                  <p:embed/>
                </p:oleObj>
              </mc:Choice>
              <mc:Fallback>
                <p:oleObj name="Document" r:id="rId3" imgW="5746651" imgH="475597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11760" y="195486"/>
                        <a:ext cx="6206594" cy="475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4666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Secrétariat général</a:t>
            </a:r>
            <a:endParaRPr lang="fr-FR" dirty="0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793166"/>
              </p:ext>
            </p:extLst>
          </p:nvPr>
        </p:nvGraphicFramePr>
        <p:xfrm>
          <a:off x="1331640" y="420688"/>
          <a:ext cx="6480720" cy="430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Document" r:id="rId3" imgW="5737314" imgH="4310664" progId="Word.Document.12">
                  <p:embed/>
                </p:oleObj>
              </mc:Choice>
              <mc:Fallback>
                <p:oleObj name="Document" r:id="rId3" imgW="5737314" imgH="431066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420688"/>
                        <a:ext cx="6480720" cy="430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8310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Secrétariat général</a:t>
            </a:r>
            <a:endParaRPr lang="fr-FR" dirty="0"/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700531"/>
              </p:ext>
            </p:extLst>
          </p:nvPr>
        </p:nvGraphicFramePr>
        <p:xfrm>
          <a:off x="539552" y="946854"/>
          <a:ext cx="574675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Document" r:id="rId3" imgW="5746651" imgH="1092900" progId="Word.Document.12">
                  <p:embed/>
                </p:oleObj>
              </mc:Choice>
              <mc:Fallback>
                <p:oleObj name="Document" r:id="rId3" imgW="5746651" imgH="1092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946854"/>
                        <a:ext cx="574675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lèche droite rayée 9"/>
          <p:cNvSpPr/>
          <p:nvPr/>
        </p:nvSpPr>
        <p:spPr>
          <a:xfrm>
            <a:off x="1160945" y="2039054"/>
            <a:ext cx="6912768" cy="223224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/>
              <a:t>En résumé</a:t>
            </a:r>
          </a:p>
          <a:p>
            <a:r>
              <a:rPr lang="fr-FR" dirty="0" smtClean="0"/>
              <a:t>-formation/préparation</a:t>
            </a:r>
          </a:p>
          <a:p>
            <a:r>
              <a:rPr lang="fr-FR" dirty="0" smtClean="0"/>
              <a:t>-moyens matériels/appui ARS</a:t>
            </a:r>
          </a:p>
          <a:p>
            <a:r>
              <a:rPr lang="fr-FR" dirty="0" smtClean="0"/>
              <a:t>-des échanges locaux (CTS) et entre CRSA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0785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4A60EE-9D13-3442-9796-E718C6343EC1}" type="datetime1">
              <a:rPr lang="fr-FR" cap="all" smtClean="0"/>
              <a:pPr/>
              <a:t>28/02/2022</a:t>
            </a:fld>
            <a:endParaRPr lang="fr-FR" cap="all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6738" y="627534"/>
            <a:ext cx="6276975" cy="4410075"/>
          </a:xfrm>
          <a:prstGeom prst="rect">
            <a:avLst/>
          </a:prstGeom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Secrétariat général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61176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presentation ppt_SG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presentation ppt_SG.potx [Lecture seule]" id="{DE41F28E-5984-4797-A789-4C9909CE0314}" vid="{49EFE14B-432A-4A87-9A83-2ECB3187E459}"/>
    </a:ext>
  </a:extLst>
</a:theme>
</file>

<file path=ppt/theme/theme2.xml><?xml version="1.0" encoding="utf-8"?>
<a:theme xmlns:a="http://schemas.openxmlformats.org/drawingml/2006/main" name="TEMPLATE_INTITULE_OFFIC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6" id="{25DB2D80-B418-C445-B794-8EFE4AC572D3}" vid="{D7C109EF-1FF6-B140-BAA4-C929A0D91960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Feuille de route_Com</Template>
  <TotalTime>26915</TotalTime>
  <Words>142</Words>
  <Application>Microsoft Office PowerPoint</Application>
  <PresentationFormat>Affichage à l'écran (16:9)</PresentationFormat>
  <Paragraphs>52</Paragraphs>
  <Slides>12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Calibri</vt:lpstr>
      <vt:lpstr>Webdings</vt:lpstr>
      <vt:lpstr>Wingdings</vt:lpstr>
      <vt:lpstr>Wingdings 3</vt:lpstr>
      <vt:lpstr>Template_presentation ppt_SG</vt:lpstr>
      <vt:lpstr>TEMPLATE_INTITULE_OFFICIEL</vt:lpstr>
      <vt:lpstr>Document Microsoft Word</vt:lpstr>
      <vt:lpstr>’</vt:lpstr>
      <vt:lpstr>Les répondants</vt:lpstr>
      <vt:lpstr>Les répondants</vt:lpstr>
      <vt:lpstr>Présentation PowerPoint</vt:lpstr>
      <vt:lpstr>Présentation PowerPoint</vt:lpstr>
      <vt:lpstr>Verbatim…</vt:lpstr>
      <vt:lpstr>Présentation PowerPoint</vt:lpstr>
      <vt:lpstr>Présentation PowerPoint</vt:lpstr>
      <vt:lpstr>Présentation PowerPoint</vt:lpstr>
      <vt:lpstr>Présentation PowerPoint</vt:lpstr>
      <vt:lpstr>Autres thèmes cités (webinaires et formations)</vt:lpstr>
      <vt:lpstr>Présentation PowerPoint</vt:lpstr>
    </vt:vector>
  </TitlesOfParts>
  <Manager>Client</Manager>
  <Company>PPT/DSI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PAILLON, Jean-Emmanuel (DSI)</dc:creator>
  <cp:lastModifiedBy>PASQUAY, Corinne (SGMCAS)</cp:lastModifiedBy>
  <cp:revision>371</cp:revision>
  <cp:lastPrinted>2021-08-31T11:18:46Z</cp:lastPrinted>
  <dcterms:created xsi:type="dcterms:W3CDTF">2020-10-23T12:52:57Z</dcterms:created>
  <dcterms:modified xsi:type="dcterms:W3CDTF">2022-02-28T10:36:04Z</dcterms:modified>
</cp:coreProperties>
</file>