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0" r:id="rId5"/>
    <p:sldId id="257" r:id="rId6"/>
    <p:sldId id="258" r:id="rId7"/>
    <p:sldId id="259" r:id="rId8"/>
    <p:sldId id="260" r:id="rId9"/>
    <p:sldId id="268" r:id="rId10"/>
    <p:sldId id="261" r:id="rId11"/>
    <p:sldId id="267" r:id="rId12"/>
    <p:sldId id="262" r:id="rId13"/>
    <p:sldId id="269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lvl="1" indent="-28575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lvl="2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lvl="3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lvl="4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lvl="5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lvl="6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lvl="7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lvl="8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1C"/>
    <a:srgbClr val="13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45007" cy="450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28T07:36:46.280" idx="1">
    <p:pos x="5827" y="337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'image des diapositives 4096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/>
            <a:endParaRPr/>
          </a:p>
        </p:txBody>
      </p:sp>
      <p:sp>
        <p:nvSpPr>
          <p:cNvPr id="4098" name="Espace réservé du texte 4097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/>
            <a:endParaRPr/>
          </a:p>
        </p:txBody>
      </p:sp>
      <p:sp>
        <p:nvSpPr>
          <p:cNvPr id="4099" name="Espace réservé de l'en-tête 4098"/>
          <p:cNvSpPr>
            <a:spLocks noGrp="1"/>
          </p:cNvSpPr>
          <p:nvPr>
            <p:ph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100" name="Espace réservé de la date 4099"/>
          <p:cNvSpPr>
            <a:spLocks noGrp="1"/>
          </p:cNvSpPr>
          <p:nvPr>
            <p:ph type="dt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101" name="Espace réservé du pied de page 4100"/>
          <p:cNvSpPr>
            <a:spLocks noGrp="1"/>
          </p:cNvSpPr>
          <p:nvPr>
            <p:ph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lstStyle/>
          <a:p>
            <a:pPr lvl="0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102" name="Espace réservé du numéro de diapositive 4101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‹N°›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5361" name="Espace réservé de l'image des diapositives 15360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2" name="Espace réservé du texte 15361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13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3553" name="Espace réservé de l'image des diapositives 23552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4" name="Espace réservé du texte 2355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14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4577" name="Espace réservé de l'image des diapositives 24576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78" name="Espace réservé du texte 2457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3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6385" name="Espace réservé de l'image des diapositives 16384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6" name="Espace réservé du texte 1638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4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7409" name="Espace réservé de l'image des diapositives 17408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10" name="Espace réservé du texte 1740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5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8433" name="Espace réservé de l'image des diapositives 18432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4" name="Espace réservé du texte 1843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6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19457" name="Espace réservé de l'image des diapositives 19456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58" name="Espace réservé du texte 1945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8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0481" name="Espace réservé de l'image des diapositives 20480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2" name="Espace réservé du texte 20481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10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1505" name="Espace réservé de l'image des diapositives 21504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6" name="Espace réservé du texte 2150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smtClean="0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11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12</a:t>
            </a:fld>
            <a:endParaRPr lang="fr-FR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22529" name="Espace réservé de l'image des diapositives 22528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30" name="Espace réservé du texte 2252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8212" y="1604965"/>
            <a:ext cx="2057003" cy="45243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1604965"/>
            <a:ext cx="6051763" cy="45243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1726" cy="452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3487" y="1600202"/>
            <a:ext cx="4031726" cy="452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8212" y="274640"/>
            <a:ext cx="2057003" cy="58499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51763" cy="584993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5"/>
            <a:ext cx="4031726" cy="452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3487" y="1604965"/>
            <a:ext cx="4031726" cy="452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8212" y="273051"/>
            <a:ext cx="2057003" cy="58562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3051"/>
            <a:ext cx="6051763" cy="585628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5"/>
            <a:ext cx="4031726" cy="452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3487" y="1604965"/>
            <a:ext cx="4031726" cy="452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re 1024"/>
          <p:cNvSpPr>
            <a:spLocks noGrp="1"/>
          </p:cNvSpPr>
          <p:nvPr>
            <p:ph type="title"/>
          </p:nvPr>
        </p:nvSpPr>
        <p:spPr>
          <a:xfrm>
            <a:off x="685802" y="2130426"/>
            <a:ext cx="7770813" cy="146843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dirty="0"/>
              <a:t>Cliquez pour éditer le format du texte-titreModifiez le style du titre</a:t>
            </a:r>
          </a:p>
        </p:txBody>
      </p:sp>
      <p:sp>
        <p:nvSpPr>
          <p:cNvPr id="1026" name="Espace réservé de la date 1025"/>
          <p:cNvSpPr>
            <a:spLocks noGrp="1"/>
          </p:cNvSpPr>
          <p:nvPr>
            <p:ph type="dt"/>
          </p:nvPr>
        </p:nvSpPr>
        <p:spPr>
          <a:xfrm>
            <a:off x="457202" y="6356349"/>
            <a:ext cx="2132013" cy="36353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1027" name="Zone de texte 1026"/>
          <p:cNvSpPr txBox="1"/>
          <p:nvPr/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fr-FR" altLang="en-US"/>
          </a:p>
        </p:txBody>
      </p:sp>
      <p:sp>
        <p:nvSpPr>
          <p:cNvPr id="1028" name="Espace réservé du numéro de diapositive 1027"/>
          <p:cNvSpPr>
            <a:spLocks noGrp="1"/>
          </p:cNvSpPr>
          <p:nvPr>
            <p:ph type="sldNum"/>
          </p:nvPr>
        </p:nvSpPr>
        <p:spPr>
          <a:xfrm>
            <a:off x="6553202" y="6356349"/>
            <a:ext cx="2132013" cy="36353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  <p:sp>
        <p:nvSpPr>
          <p:cNvPr id="1029" name="Espace réservé du texte 1028"/>
          <p:cNvSpPr>
            <a:spLocks noGrp="1"/>
          </p:cNvSpPr>
          <p:nvPr>
            <p:ph type="body" idx="1"/>
          </p:nvPr>
        </p:nvSpPr>
        <p:spPr>
          <a:xfrm>
            <a:off x="457202" y="1604965"/>
            <a:ext cx="8228013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/>
            <a:r>
              <a:rPr dirty="0"/>
              <a:t>Cliquez pour éditer le format du plan de texte</a:t>
            </a:r>
          </a:p>
          <a:p>
            <a:pPr lvl="1"/>
            <a:r>
              <a:rPr dirty="0"/>
              <a:t>Second niveau de plan</a:t>
            </a:r>
          </a:p>
          <a:p>
            <a:pPr lvl="2"/>
            <a:r>
              <a:rPr dirty="0"/>
              <a:t>Troisième niveau de plan</a:t>
            </a:r>
          </a:p>
          <a:p>
            <a:pPr lvl="3"/>
            <a:r>
              <a:rPr dirty="0"/>
              <a:t>Quatrième niveau de plan</a:t>
            </a:r>
          </a:p>
          <a:p>
            <a:pPr lvl="4"/>
            <a:r>
              <a:rPr dirty="0"/>
              <a:t>Cinquième niveau de plan</a:t>
            </a:r>
          </a:p>
          <a:p>
            <a:pPr lvl="4"/>
            <a:r>
              <a:rPr dirty="0"/>
              <a:t>Sixième niveau de plan</a:t>
            </a:r>
          </a:p>
          <a:p>
            <a:pPr lvl="4"/>
            <a:r>
              <a:rPr dirty="0"/>
              <a:t>Septième niveau de plan</a:t>
            </a:r>
          </a:p>
          <a:p>
            <a:pPr lvl="4"/>
            <a:r>
              <a:rPr dirty="0"/>
              <a:t>Huitième niveau de plan</a:t>
            </a:r>
          </a:p>
          <a:p>
            <a:pPr lvl="4"/>
            <a:r>
              <a:rPr dirty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/>
  <p:txStyles>
    <p:titleStyle>
      <a:lvl1pPr marL="0" lvl="0" indent="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2pPr>
      <a:lvl3pPr marL="1143000" lvl="2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3pPr>
      <a:lvl4pPr marL="1600200" lvl="3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4pPr>
      <a:lvl5pPr marL="2057400" lvl="4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5pPr>
      <a:lvl6pPr marL="2514600" lvl="5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6pPr>
      <a:lvl7pPr marL="2971800" lvl="6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7pPr>
      <a:lvl8pPr marL="3429000" lvl="7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8pPr>
      <a:lvl9pPr marL="3886200" lvl="8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re 2048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8013" cy="11414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dirty="0"/>
              <a:t>Cliquez pour éditer le format du texte-titreModifiez le style du titre</a:t>
            </a:r>
          </a:p>
        </p:txBody>
      </p:sp>
      <p:sp>
        <p:nvSpPr>
          <p:cNvPr id="2050" name="Espace réservé du texte 2049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8013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dirty="0"/>
              <a:t>Cliquez pour éditer le format du plan de texte</a:t>
            </a:r>
          </a:p>
          <a:p>
            <a:pPr lvl="1"/>
            <a:r>
              <a:rPr dirty="0"/>
              <a:t>Second niveau de plan</a:t>
            </a:r>
          </a:p>
          <a:p>
            <a:pPr lvl="2"/>
            <a:r>
              <a:rPr dirty="0"/>
              <a:t>Troisième niveau de plan</a:t>
            </a:r>
          </a:p>
          <a:p>
            <a:pPr lvl="3"/>
            <a:r>
              <a:rPr dirty="0"/>
              <a:t>Quatrième niveau de plan</a:t>
            </a:r>
          </a:p>
          <a:p>
            <a:pPr lvl="4"/>
            <a:r>
              <a:rPr dirty="0"/>
              <a:t>Cinquième niveau de plan</a:t>
            </a:r>
          </a:p>
          <a:p>
            <a:pPr lvl="4"/>
            <a:r>
              <a:rPr dirty="0"/>
              <a:t>Sixième niveau de plan</a:t>
            </a:r>
          </a:p>
          <a:p>
            <a:pPr lvl="4"/>
            <a:r>
              <a:rPr dirty="0"/>
              <a:t>Septième niveau de plan</a:t>
            </a:r>
          </a:p>
          <a:p>
            <a:pPr lvl="4"/>
            <a:r>
              <a:rPr dirty="0"/>
              <a:t>Huitième niveau de plan</a:t>
            </a:r>
          </a:p>
          <a:p>
            <a:pPr lvl="0"/>
            <a:r>
              <a:rPr dirty="0"/>
              <a:t>Neuvième niveau de planModifiez les styles du texte du masque</a:t>
            </a:r>
          </a:p>
          <a:p>
            <a:pPr lvl="1"/>
            <a:r>
              <a:rPr dirty="0"/>
              <a:t>Deuxième niveau</a:t>
            </a:r>
          </a:p>
          <a:p>
            <a:pPr lvl="2"/>
            <a:r>
              <a:rPr dirty="0"/>
              <a:t>Troisième niveau</a:t>
            </a:r>
          </a:p>
          <a:p>
            <a:pPr lvl="3"/>
            <a:r>
              <a:rPr dirty="0"/>
              <a:t>Quatrième niveau</a:t>
            </a:r>
          </a:p>
          <a:p>
            <a:pPr lvl="4"/>
            <a:r>
              <a:rPr dirty="0"/>
              <a:t>Cinquième niveau</a:t>
            </a:r>
          </a:p>
        </p:txBody>
      </p:sp>
      <p:sp>
        <p:nvSpPr>
          <p:cNvPr id="2051" name="Espace réservé de la date 2050"/>
          <p:cNvSpPr>
            <a:spLocks noGrp="1"/>
          </p:cNvSpPr>
          <p:nvPr>
            <p:ph type="dt"/>
          </p:nvPr>
        </p:nvSpPr>
        <p:spPr>
          <a:xfrm>
            <a:off x="457202" y="6356349"/>
            <a:ext cx="2132013" cy="36353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2052" name="Zone de texte 2051"/>
          <p:cNvSpPr txBox="1"/>
          <p:nvPr/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fr-FR" altLang="en-US"/>
          </a:p>
        </p:txBody>
      </p:sp>
      <p:sp>
        <p:nvSpPr>
          <p:cNvPr id="2053" name="Espace réservé du numéro de diapositive 2052"/>
          <p:cNvSpPr>
            <a:spLocks noGrp="1"/>
          </p:cNvSpPr>
          <p:nvPr>
            <p:ph type="sldNum"/>
          </p:nvPr>
        </p:nvSpPr>
        <p:spPr>
          <a:xfrm>
            <a:off x="6553202" y="6356349"/>
            <a:ext cx="2132013" cy="36353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sldNum="0" hdr="0"/>
  <p:txStyles>
    <p:titleStyle>
      <a:lvl1pPr marL="0" lvl="0" indent="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2pPr>
      <a:lvl3pPr marL="1143000" lvl="2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3pPr>
      <a:lvl4pPr marL="1600200" lvl="3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4pPr>
      <a:lvl5pPr marL="2057400" lvl="4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5pPr>
      <a:lvl6pPr marL="2514600" lvl="5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6pPr>
      <a:lvl7pPr marL="2971800" lvl="6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7pPr>
      <a:lvl8pPr marL="3429000" lvl="7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8pPr>
      <a:lvl9pPr marL="3886200" lvl="8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Espace réservé de la date 3072"/>
          <p:cNvSpPr>
            <a:spLocks noGrp="1"/>
          </p:cNvSpPr>
          <p:nvPr>
            <p:ph type="dt"/>
          </p:nvPr>
        </p:nvSpPr>
        <p:spPr>
          <a:xfrm>
            <a:off x="457202" y="6356349"/>
            <a:ext cx="2132013" cy="36353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r>
              <a:rPr lang="fr-FR" altLang="x-none" smtClean="0">
                <a:cs typeface="Lucida Sans Unicode" panose="020B0602030504020204" charset="0"/>
              </a:rPr>
              <a:t>27/02/2022</a:t>
            </a:r>
            <a:endParaRPr lang="fr-FR" altLang="x-none" sz="1800" dirty="0" err="1">
              <a:solidFill>
                <a:srgbClr val="000000"/>
              </a:solidFill>
              <a:latin typeface="Calibri" panose="020F0502020204030204" charset="0"/>
              <a:ea typeface="Lucida Sans Unicode" panose="020B0602030504020204" charset="0"/>
            </a:endParaRPr>
          </a:p>
        </p:txBody>
      </p:sp>
      <p:sp>
        <p:nvSpPr>
          <p:cNvPr id="3074" name="Zone de texte 3073"/>
          <p:cNvSpPr txBox="1"/>
          <p:nvPr/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fr-FR" altLang="en-US"/>
          </a:p>
        </p:txBody>
      </p:sp>
      <p:sp>
        <p:nvSpPr>
          <p:cNvPr id="3075" name="Espace réservé du numéro de diapositive 3074"/>
          <p:cNvSpPr>
            <a:spLocks noGrp="1"/>
          </p:cNvSpPr>
          <p:nvPr>
            <p:ph type="sldNum"/>
          </p:nvPr>
        </p:nvSpPr>
        <p:spPr>
          <a:xfrm>
            <a:off x="6553202" y="6356349"/>
            <a:ext cx="2132013" cy="36353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>
            <a:lvl1pPr>
              <a:defRPr sz="1800">
                <a:solidFill>
                  <a:srgbClr val="000000"/>
                </a:solidFill>
                <a:latin typeface="Calibri" panose="020F0502020204030204" charset="0"/>
              </a:defRPr>
            </a:lvl1pPr>
          </a:lstStyle>
          <a:p>
            <a:pPr lvl="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Lucida Sans Unicode" panose="020B0602030504020204" charset="0"/>
              </a:rPr>
              <a:t>‹N°›</a:t>
            </a:fld>
            <a:endParaRPr lang="fr-FR" altLang="x-none" dirty="0" err="1">
              <a:cs typeface="Lucida Sans Unicode" panose="020B0602030504020204" charset="0"/>
            </a:endParaRPr>
          </a:p>
        </p:txBody>
      </p:sp>
      <p:sp>
        <p:nvSpPr>
          <p:cNvPr id="3076" name="Titre 3075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280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/>
            <a:r>
              <a:rPr dirty="0"/>
              <a:t>Cliquez pour éditer le format du texte-titre</a:t>
            </a:r>
          </a:p>
        </p:txBody>
      </p:sp>
      <p:sp>
        <p:nvSpPr>
          <p:cNvPr id="3077" name="Espace réservé du texte 3076"/>
          <p:cNvSpPr>
            <a:spLocks noGrp="1"/>
          </p:cNvSpPr>
          <p:nvPr>
            <p:ph type="body" idx="1"/>
          </p:nvPr>
        </p:nvSpPr>
        <p:spPr>
          <a:xfrm>
            <a:off x="457202" y="1604965"/>
            <a:ext cx="8228013" cy="45243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/>
            <a:r>
              <a:rPr dirty="0"/>
              <a:t>Cliquez pour éditer le format du plan de texte</a:t>
            </a:r>
          </a:p>
          <a:p>
            <a:pPr lvl="1"/>
            <a:r>
              <a:rPr dirty="0"/>
              <a:t>Second niveau de plan</a:t>
            </a:r>
          </a:p>
          <a:p>
            <a:pPr lvl="2"/>
            <a:r>
              <a:rPr dirty="0"/>
              <a:t>Troisième niveau de plan</a:t>
            </a:r>
          </a:p>
          <a:p>
            <a:pPr lvl="3"/>
            <a:r>
              <a:rPr dirty="0"/>
              <a:t>Quatrième niveau de plan</a:t>
            </a:r>
          </a:p>
          <a:p>
            <a:pPr lvl="4"/>
            <a:r>
              <a:rPr dirty="0"/>
              <a:t>Cinquième niveau de plan</a:t>
            </a:r>
          </a:p>
          <a:p>
            <a:pPr lvl="4"/>
            <a:r>
              <a:rPr dirty="0"/>
              <a:t>Sixième niveau de plan</a:t>
            </a:r>
          </a:p>
          <a:p>
            <a:pPr lvl="4"/>
            <a:r>
              <a:rPr dirty="0"/>
              <a:t>Septième niveau de plan</a:t>
            </a:r>
          </a:p>
          <a:p>
            <a:pPr lvl="4"/>
            <a:r>
              <a:rPr dirty="0"/>
              <a:t>Huitième niveau de plan</a:t>
            </a:r>
          </a:p>
          <a:p>
            <a:pPr lvl="4"/>
            <a:r>
              <a:rPr dirty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hf sldNum="0" hdr="0"/>
  <p:txStyles>
    <p:titleStyle>
      <a:lvl1pPr marL="0" lvl="0" indent="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2pPr>
      <a:lvl3pPr marL="1143000" lvl="2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3pPr>
      <a:lvl4pPr marL="1600200" lvl="3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4pPr>
      <a:lvl5pPr marL="2057400" lvl="4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5pPr>
      <a:lvl6pPr marL="2514600" lvl="5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6pPr>
      <a:lvl7pPr marL="2971800" lvl="6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7pPr>
      <a:lvl8pPr marL="3429000" lvl="7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8pPr>
      <a:lvl9pPr marL="3886200" lvl="8" indent="-228600" algn="l" defTabSz="449580" rtl="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Calibri" panose="020F050202020403020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122"/>
          <p:cNvSpPr/>
          <p:nvPr/>
        </p:nvSpPr>
        <p:spPr>
          <a:xfrm>
            <a:off x="7628510" y="6277399"/>
            <a:ext cx="1511300" cy="36787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</a:tabLst>
            </a:pPr>
            <a:r>
              <a:rPr lang="fr-FR" altLang="x-none" dirty="0">
                <a:solidFill>
                  <a:srgbClr val="139CD8"/>
                </a:solidFill>
                <a:latin typeface="Calibri" panose="020F0502020204030204" charset="0"/>
              </a:rPr>
              <a:t>Février 2022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69036"/>
            <a:ext cx="9144000" cy="360056"/>
          </a:xfrm>
          <a:solidFill>
            <a:srgbClr val="FFCD1C"/>
          </a:solidFill>
        </p:spPr>
        <p:txBody>
          <a:bodyPr/>
          <a:lstStyle/>
          <a:p>
            <a:r>
              <a:rPr lang="fr-FR" sz="1800" b="1" cap="small" dirty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fr-FR" sz="18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démarche de démocratie sanitaire avec les personnes en situation de précarité </a:t>
            </a:r>
            <a:endParaRPr lang="fr-FR" sz="18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"/>
          <a:stretch/>
        </p:blipFill>
        <p:spPr>
          <a:xfrm>
            <a:off x="129632" y="0"/>
            <a:ext cx="4667404" cy="38458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5" y="4734203"/>
            <a:ext cx="1952120" cy="20269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1271"/>
          <p:cNvSpPr/>
          <p:nvPr/>
        </p:nvSpPr>
        <p:spPr>
          <a:xfrm>
            <a:off x="881428" y="4419154"/>
            <a:ext cx="7607655" cy="156820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marL="1905" algn="just" defTabSz="449580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altLang="x-none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3845" hangingPunct="1">
              <a:lnSpc>
                <a:spcPct val="100000"/>
              </a:lnSpc>
              <a:buSzPct val="45000"/>
              <a:buFont typeface="Wingdings" panose="05000000000000000000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altLang="x-none" dirty="0">
              <a:latin typeface="Calibri" panose="020F0502020204030204" charset="0"/>
            </a:endParaRPr>
          </a:p>
          <a:p>
            <a:pPr marL="285750" indent="-283845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altLang="x-none" dirty="0" smtClean="0">
              <a:latin typeface="Aparajita" panose="020B0604020202020204" pitchFamily="34" charset="0"/>
            </a:endParaRPr>
          </a:p>
          <a:p>
            <a:pPr marL="285750" indent="-283845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altLang="x-none" dirty="0" smtClean="0">
              <a:latin typeface="Aparajita" panose="020B0604020202020204" pitchFamily="34" charset="0"/>
            </a:endParaRPr>
          </a:p>
          <a:p>
            <a:pPr marL="285750" indent="-283845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altLang="x-none" dirty="0" err="1">
              <a:latin typeface="Aparajita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4907" y="1583714"/>
            <a:ext cx="7607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3845" hangingPunct="1">
              <a:lnSpc>
                <a:spcPct val="100000"/>
              </a:lnSpc>
              <a:buSzPct val="45000"/>
              <a:buFont typeface="Wingdings" panose="05000000000000000000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Prendre soin des liens sociaux, éviter l’isolement. Condition d’une bonne santé mentale pour </a:t>
            </a:r>
            <a:r>
              <a:rPr lang="fr-FR" altLang="x-non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</a:t>
            </a: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(te)s.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7100" y="3128811"/>
            <a:ext cx="76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3845" hangingPunct="1">
              <a:lnSpc>
                <a:spcPct val="100000"/>
              </a:lnSpc>
              <a:buSzPct val="45000"/>
              <a:buFont typeface="Wingdings" panose="05000000000000000000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 niveau local développer des lieux et des temps ouverts et accessibles pour que les plus pauvres soient partie prenante de la vie locale et des prises de décision</a:t>
            </a:r>
            <a:r>
              <a:rPr lang="fr-FR" altLang="x-non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1370" y="5043239"/>
            <a:ext cx="7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3845" hangingPunct="1">
              <a:lnSpc>
                <a:spcPct val="100000"/>
              </a:lnSpc>
              <a:buSzPct val="45000"/>
              <a:buFont typeface="Wingdings" panose="05000000000000000000" charset="0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Garantir l’accès aux droits, et veiller à maintenir en temps de crise la continuité des services de proximité 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322" y="413531"/>
            <a:ext cx="3510546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ambitions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652346"/>
            <a:ext cx="300080" cy="3191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3181229"/>
            <a:ext cx="300080" cy="3191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5" y="5094528"/>
            <a:ext cx="300080" cy="3191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9674" y="2573867"/>
            <a:ext cx="7606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3580" lvl="0" indent="-342900" hangingPunct="1">
              <a:lnSpc>
                <a:spcPct val="115000"/>
              </a:lnSpc>
              <a:spcBef>
                <a:spcPts val="600"/>
              </a:spcBef>
              <a:buSzPct val="45000"/>
              <a:buFont typeface="Wingdings" panose="05000000000000000000" pitchFamily="2" charset="2"/>
              <a:buChar char="ü"/>
              <a:tabLst>
                <a:tab pos="127508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  <a:cs typeface="Calibri" panose="020F0502020204030204" charset="0"/>
              </a:rPr>
              <a:t>Promouvoir </a:t>
            </a: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  <a:cs typeface="Calibri" panose="020F0502020204030204" charset="0"/>
              </a:rPr>
              <a:t>une aide alimentaire qui ne soit plus indigne ni humiliante</a:t>
            </a:r>
            <a:r>
              <a:rPr lang="fr-FR" altLang="x-non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  <a:cs typeface="Calibri" panose="020F0502020204030204" charset="0"/>
              </a:rPr>
              <a:t>.</a:t>
            </a:r>
            <a:endParaRPr lang="fr-FR" altLang="x-none" sz="2000" dirty="0">
              <a:solidFill>
                <a:schemeClr val="tx1">
                  <a:lumMod val="85000"/>
                  <a:lumOff val="15000"/>
                </a:schemeClr>
              </a:solidFill>
              <a:latin typeface="Aparajita" panose="020B0604020202020204" pitchFamily="34" charset="0"/>
              <a:cs typeface="Calibri" panose="020F050202020403020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3114" y="3657386"/>
            <a:ext cx="7606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3580" indent="-342900" hangingPunct="1">
              <a:lnSpc>
                <a:spcPct val="115000"/>
              </a:lnSpc>
              <a:spcBef>
                <a:spcPts val="600"/>
              </a:spcBef>
              <a:buSzPct val="45000"/>
              <a:buFont typeface="Wingdings" panose="05000000000000000000" pitchFamily="2" charset="2"/>
              <a:buChar char="ü"/>
              <a:tabLst>
                <a:tab pos="127508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  <a:cs typeface="Calibri" panose="020F0502020204030204" charset="0"/>
              </a:rPr>
              <a:t>Assurer pour tous un logement de qualité  adapté, condition d’une meilleure </a:t>
            </a:r>
            <a:r>
              <a:rPr lang="fr-FR" altLang="x-non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  <a:cs typeface="Calibri" panose="020F0502020204030204" charset="0"/>
              </a:rPr>
              <a:t>santé.</a:t>
            </a:r>
            <a:endParaRPr lang="fr-FR" altLang="x-none" sz="2400" dirty="0">
              <a:solidFill>
                <a:schemeClr val="tx1">
                  <a:lumMod val="85000"/>
                  <a:lumOff val="15000"/>
                </a:schemeClr>
              </a:solidFill>
              <a:latin typeface="Aparajita" panose="020B0604020202020204" pitchFamily="34" charset="0"/>
              <a:cs typeface="Calibri" panose="020F050202020403020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1545" y="4734203"/>
            <a:ext cx="7606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3580" indent="-342900" hangingPunct="1">
              <a:lnSpc>
                <a:spcPct val="115000"/>
              </a:lnSpc>
              <a:spcBef>
                <a:spcPts val="600"/>
              </a:spcBef>
              <a:buSzPct val="45000"/>
              <a:buFont typeface="Wingdings" panose="05000000000000000000" pitchFamily="2" charset="2"/>
              <a:buChar char="ü"/>
              <a:tabLst>
                <a:tab pos="127508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</a:rPr>
              <a:t>Former l'ensemble des acteurs de la santé à la connaissance des plus      </a:t>
            </a:r>
            <a:r>
              <a:rPr lang="fr-FR" altLang="x-non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</a:rPr>
              <a:t>pauvres.</a:t>
            </a:r>
            <a:endParaRPr lang="fr-FR" altLang="x-none" sz="2400" dirty="0">
              <a:solidFill>
                <a:schemeClr val="tx1">
                  <a:lumMod val="85000"/>
                  <a:lumOff val="15000"/>
                </a:schemeClr>
              </a:solidFill>
              <a:latin typeface="Aparajit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0031" y="5772715"/>
            <a:ext cx="7606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3580" indent="-342900" hangingPunct="1">
              <a:lnSpc>
                <a:spcPct val="115000"/>
              </a:lnSpc>
              <a:spcBef>
                <a:spcPts val="600"/>
              </a:spcBef>
              <a:buSzPct val="45000"/>
              <a:buFont typeface="Wingdings" panose="05000000000000000000" pitchFamily="2" charset="2"/>
              <a:buChar char="ü"/>
              <a:tabLst>
                <a:tab pos="127508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</a:rPr>
              <a:t>Améliorer la communication en temps de crise : claire, transparente et </a:t>
            </a:r>
            <a:r>
              <a:rPr lang="fr-FR" altLang="x-non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</a:rPr>
              <a:t>concordante.</a:t>
            </a:r>
            <a:endParaRPr lang="fr-FR" altLang="x-none" sz="2400" dirty="0">
              <a:solidFill>
                <a:schemeClr val="tx1">
                  <a:lumMod val="85000"/>
                  <a:lumOff val="15000"/>
                </a:schemeClr>
              </a:solidFill>
              <a:latin typeface="Aparajit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322" y="413531"/>
            <a:ext cx="3510546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ambitions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e 14"/>
          <p:cNvGrpSpPr/>
          <p:nvPr/>
        </p:nvGrpSpPr>
        <p:grpSpPr>
          <a:xfrm>
            <a:off x="206322" y="1532334"/>
            <a:ext cx="7606800" cy="515611"/>
            <a:chOff x="206322" y="1532334"/>
            <a:chExt cx="7606800" cy="515611"/>
          </a:xfrm>
        </p:grpSpPr>
        <p:sp>
          <p:nvSpPr>
            <p:cNvPr id="13" name="Rectangle 12"/>
            <p:cNvSpPr/>
            <p:nvPr/>
          </p:nvSpPr>
          <p:spPr>
            <a:xfrm>
              <a:off x="206322" y="1532334"/>
              <a:ext cx="7606800" cy="5156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5000" rIns="90000" bIns="45000" anchor="t" anchorCtr="0">
              <a:spAutoFit/>
            </a:bodyPr>
            <a:lstStyle/>
            <a:p>
              <a:pPr marL="703580" indent="-342900" defTabSz="449580" hangingPunct="1">
                <a:lnSpc>
                  <a:spcPct val="115000"/>
                </a:lnSpc>
                <a:spcBef>
                  <a:spcPts val="600"/>
                </a:spcBef>
                <a:buSzPct val="45000"/>
                <a:buFont typeface="Wingdings" panose="05000000000000000000" pitchFamily="2" charset="2"/>
                <a:buChar char="ü"/>
                <a:tabLst>
                  <a:tab pos="127508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</a:pPr>
              <a:r>
                <a:rPr lang="fr-FR" altLang="x-none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arajita" panose="020B0604020202020204" pitchFamily="34" charset="0"/>
                  <a:cs typeface="Calibri" panose="020F0502020204030204" charset="0"/>
                </a:rPr>
                <a:t>Promouvoir une alimentation digne durable et de qualité.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70" y="1628720"/>
              <a:ext cx="300080" cy="319132"/>
            </a:xfrm>
            <a:prstGeom prst="rect">
              <a:avLst/>
            </a:prstGeom>
          </p:spPr>
        </p:pic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2663881"/>
            <a:ext cx="300080" cy="31913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3744049"/>
            <a:ext cx="300080" cy="31913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4" y="4820134"/>
            <a:ext cx="300080" cy="31913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5866256"/>
            <a:ext cx="300080" cy="3191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er 12289"/>
          <p:cNvGrpSpPr/>
          <p:nvPr/>
        </p:nvGrpSpPr>
        <p:grpSpPr>
          <a:xfrm>
            <a:off x="1511300" y="1509395"/>
            <a:ext cx="6094730" cy="4029711"/>
            <a:chOff x="952" y="930"/>
            <a:chExt cx="3839" cy="2559"/>
          </a:xfrm>
        </p:grpSpPr>
        <p:sp>
          <p:nvSpPr>
            <p:cNvPr id="12291" name="Rectangle 12290"/>
            <p:cNvSpPr/>
            <p:nvPr/>
          </p:nvSpPr>
          <p:spPr>
            <a:xfrm>
              <a:off x="952" y="2209"/>
              <a:ext cx="3839" cy="1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defTabSz="449580">
                <a:lnSpc>
                  <a:spcPct val="100000"/>
                </a:lnSpc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fr-FR" altLang="x-none" sz="2400" dirty="0" err="1">
                <a:latin typeface="Aparajita" panose="020B0604020202020204" pitchFamily="34" charset="0"/>
              </a:endParaRPr>
            </a:p>
          </p:txBody>
        </p:sp>
        <p:sp>
          <p:nvSpPr>
            <p:cNvPr id="12292" name="Rectangle 12291"/>
            <p:cNvSpPr/>
            <p:nvPr/>
          </p:nvSpPr>
          <p:spPr>
            <a:xfrm>
              <a:off x="952" y="930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>
                <a:lnSpc>
                  <a:spcPct val="100000"/>
                </a:lnSpc>
                <a:buNone/>
              </a:pPr>
              <a:endParaRPr lang="fr-FR" altLang="x-none" sz="2800" dirty="0" err="1">
                <a:latin typeface="Aparajita" panose="020B0604020202020204" pitchFamily="34" charset="0"/>
              </a:endParaRPr>
            </a:p>
          </p:txBody>
        </p:sp>
        <p:sp>
          <p:nvSpPr>
            <p:cNvPr id="12293" name="Rectangle 12292"/>
            <p:cNvSpPr/>
            <p:nvPr/>
          </p:nvSpPr>
          <p:spPr>
            <a:xfrm>
              <a:off x="952" y="930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>
                <a:lnSpc>
                  <a:spcPct val="100000"/>
                </a:lnSpc>
                <a:buNone/>
              </a:pPr>
              <a:r>
                <a:rPr lang="fr-FR" altLang="x-none" sz="2800" dirty="0" err="1">
                  <a:latin typeface="Aparajita" panose="020B0604020202020204" pitchFamily="34" charset="0"/>
                </a:rPr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6322" y="413531"/>
            <a:ext cx="4185650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e 5"/>
          <p:cNvGrpSpPr/>
          <p:nvPr/>
        </p:nvGrpSpPr>
        <p:grpSpPr>
          <a:xfrm>
            <a:off x="179240" y="5184273"/>
            <a:ext cx="8758849" cy="1250855"/>
            <a:chOff x="179240" y="4779369"/>
            <a:chExt cx="8758849" cy="1250855"/>
          </a:xfrm>
        </p:grpSpPr>
        <p:sp>
          <p:nvSpPr>
            <p:cNvPr id="4" name="ZoneTexte 3"/>
            <p:cNvSpPr txBox="1"/>
            <p:nvPr/>
          </p:nvSpPr>
          <p:spPr>
            <a:xfrm>
              <a:off x="179240" y="4779369"/>
              <a:ext cx="8758849" cy="95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x-none" sz="2000" dirty="0" smtClean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 </a:t>
              </a:r>
              <a:r>
                <a:rPr lang="fr-FR" altLang="x-none" sz="2000" b="1" i="1" dirty="0" smtClean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Considérer </a:t>
              </a:r>
              <a:r>
                <a:rPr lang="fr-FR" altLang="x-none" sz="2000" b="1" i="1" dirty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les progrès de la société à l’aune </a:t>
              </a:r>
              <a:endParaRPr lang="fr-FR" altLang="x-none" sz="2000" b="1" i="1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fr-FR" altLang="x-none" sz="2000" b="1" i="1" dirty="0" smtClean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</a:t>
              </a:r>
              <a:r>
                <a:rPr lang="fr-FR" altLang="x-none" sz="2000" b="1" i="1" dirty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 qualité de vie </a:t>
              </a:r>
              <a:r>
                <a:rPr lang="fr-FR" altLang="x-none" sz="2000" b="1" i="1" dirty="0" smtClean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du </a:t>
              </a:r>
              <a:r>
                <a:rPr lang="fr-FR" altLang="x-none" sz="2000" b="1" i="1" dirty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plus démuni et du plus exclu, </a:t>
              </a:r>
              <a:endParaRPr lang="fr-FR" altLang="x-none" sz="2000" b="1" i="1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fr-FR" altLang="x-none" sz="2000" b="1" i="1" dirty="0" smtClean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 </a:t>
              </a:r>
              <a:r>
                <a:rPr lang="fr-FR" altLang="x-none" sz="2000" b="1" i="1" dirty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 dignité d’une Nation fondée sur les droits de </a:t>
              </a:r>
              <a:r>
                <a:rPr lang="fr-FR" altLang="x-none" sz="2000" b="1" i="1" dirty="0" smtClean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l’Homme </a:t>
              </a:r>
              <a:r>
                <a:rPr lang="fr-FR" altLang="x-none" sz="2000" dirty="0" smtClean="0">
                  <a:solidFill>
                    <a:srgbClr val="139CD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»</a:t>
              </a:r>
              <a:r>
                <a:rPr lang="fr-FR" altLang="x-none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Texte</a:t>
              </a:r>
              <a:endParaRPr lang="fr-FR" altLang="x-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2280" y="5737515"/>
              <a:ext cx="1945853" cy="292709"/>
            </a:xfrm>
            <a:prstGeom prst="rect">
              <a:avLst/>
            </a:prstGeom>
            <a:solidFill>
              <a:srgbClr val="FFCD1C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fr-FR" altLang="x-none" sz="1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Texte gravé </a:t>
              </a:r>
              <a:r>
                <a:rPr lang="fr-FR" altLang="x-none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 CESE</a:t>
              </a: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6" y="1133643"/>
            <a:ext cx="6003374" cy="36950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313"/>
          <p:cNvSpPr/>
          <p:nvPr/>
        </p:nvSpPr>
        <p:spPr>
          <a:xfrm>
            <a:off x="893748" y="1345821"/>
            <a:ext cx="7356507" cy="19375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« </a:t>
            </a:r>
            <a:r>
              <a:rPr lang="fr-FR" altLang="x-none" sz="2400" b="1" i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Décider </a:t>
            </a:r>
            <a:r>
              <a:rPr lang="fr-FR" altLang="x-none" sz="2400" b="1" i="1" dirty="0">
                <a:solidFill>
                  <a:srgbClr val="139CD8"/>
                </a:solidFill>
                <a:latin typeface="Aparajita" panose="020B0604020202020204" pitchFamily="34" charset="0"/>
              </a:rPr>
              <a:t>pour nous sans nous, c’est souvent contre nous</a:t>
            </a: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. »</a:t>
            </a:r>
          </a:p>
          <a:p>
            <a:pPr algn="just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altLang="x-none" sz="2400" dirty="0">
                <a:solidFill>
                  <a:srgbClr val="139CD8"/>
                </a:solidFill>
                <a:latin typeface="Aparajita" panose="020B0604020202020204" pitchFamily="34" charset="0"/>
              </a:rPr>
              <a:t/>
            </a:r>
            <a:br>
              <a:rPr lang="fr-FR" altLang="x-none" sz="2400" dirty="0">
                <a:solidFill>
                  <a:srgbClr val="139CD8"/>
                </a:solidFill>
                <a:latin typeface="Aparajita" panose="020B0604020202020204" pitchFamily="34" charset="0"/>
              </a:rPr>
            </a:br>
            <a:endParaRPr lang="fr-FR" altLang="x-none" sz="2400" dirty="0" smtClean="0">
              <a:solidFill>
                <a:srgbClr val="139CD8"/>
              </a:solidFill>
              <a:latin typeface="Aparajita" panose="020B0604020202020204" pitchFamily="34" charset="0"/>
            </a:endParaRPr>
          </a:p>
          <a:p>
            <a:pPr algn="just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fr-FR" altLang="x-none" sz="2400" dirty="0">
              <a:latin typeface="Aparajita" panose="020B0604020202020204" pitchFamily="34" charset="0"/>
            </a:endParaRPr>
          </a:p>
        </p:txBody>
      </p:sp>
      <p:sp>
        <p:nvSpPr>
          <p:cNvPr id="13315" name="Rectangle 13314"/>
          <p:cNvSpPr/>
          <p:nvPr/>
        </p:nvSpPr>
        <p:spPr>
          <a:xfrm>
            <a:off x="954986" y="2564753"/>
            <a:ext cx="7009130" cy="82954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« </a:t>
            </a:r>
            <a:r>
              <a:rPr lang="fr-FR" altLang="x-none" sz="2400" b="1" i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Si </a:t>
            </a:r>
            <a:r>
              <a:rPr lang="fr-FR" altLang="x-none" sz="2400" b="1" i="1" dirty="0">
                <a:solidFill>
                  <a:srgbClr val="139CD8"/>
                </a:solidFill>
                <a:latin typeface="Aparajita" panose="020B0604020202020204" pitchFamily="34" charset="0"/>
              </a:rPr>
              <a:t>on a vraiment ses droits, on a moins besoin de mesures exceptionnelles</a:t>
            </a: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. »</a:t>
            </a:r>
            <a:endParaRPr lang="fr-FR" altLang="x-none" sz="2400" b="1" dirty="0">
              <a:solidFill>
                <a:srgbClr val="139CD8"/>
              </a:solidFill>
              <a:latin typeface="Aparajita" panose="020B0604020202020204" pitchFamily="34" charset="0"/>
            </a:endParaRPr>
          </a:p>
        </p:txBody>
      </p:sp>
      <p:sp>
        <p:nvSpPr>
          <p:cNvPr id="13316" name="Rectangle 13315"/>
          <p:cNvSpPr/>
          <p:nvPr/>
        </p:nvSpPr>
        <p:spPr>
          <a:xfrm>
            <a:off x="469525" y="5319294"/>
            <a:ext cx="7908088" cy="1198875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x-non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</a:rPr>
              <a:t>Nous veillerons à une très large diffusion 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x-non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</a:rPr>
              <a:t>de ce travail participatif ainsi qu’au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x-non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arajita" panose="020B0604020202020204" pitchFamily="34" charset="0"/>
              </a:rPr>
              <a:t>suivi de la mise en œuvre de ses préconisations</a:t>
            </a:r>
            <a:endParaRPr lang="fr-FR" altLang="x-none" sz="2400" b="1" dirty="0">
              <a:solidFill>
                <a:schemeClr val="tx1">
                  <a:lumMod val="85000"/>
                  <a:lumOff val="15000"/>
                </a:schemeClr>
              </a:solidFill>
              <a:latin typeface="Aparajita" panose="020B0604020202020204" pitchFamily="34" charset="0"/>
            </a:endParaRPr>
          </a:p>
        </p:txBody>
      </p:sp>
      <p:sp>
        <p:nvSpPr>
          <p:cNvPr id="13317" name="Rectangle 13316"/>
          <p:cNvSpPr/>
          <p:nvPr/>
        </p:nvSpPr>
        <p:spPr>
          <a:xfrm>
            <a:off x="954985" y="3930546"/>
            <a:ext cx="7422627" cy="88122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7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  <a:cs typeface="Calibri" panose="020F0502020204030204" charset="0"/>
              </a:rPr>
              <a:t>« </a:t>
            </a:r>
            <a:r>
              <a:rPr lang="fr-FR" altLang="x-none" sz="2400" b="1" i="1" dirty="0" smtClean="0">
                <a:solidFill>
                  <a:srgbClr val="139CD8"/>
                </a:solidFill>
                <a:latin typeface="Aparajita" panose="020B0604020202020204" pitchFamily="34" charset="0"/>
                <a:cs typeface="Calibri" panose="020F0502020204030204" charset="0"/>
              </a:rPr>
              <a:t>En situation </a:t>
            </a:r>
            <a:r>
              <a:rPr lang="fr-FR" altLang="x-none" sz="2400" b="1" i="1" dirty="0">
                <a:solidFill>
                  <a:srgbClr val="139CD8"/>
                </a:solidFill>
                <a:latin typeface="Aparajita" panose="020B0604020202020204" pitchFamily="34" charset="0"/>
                <a:cs typeface="Calibri" panose="020F0502020204030204" charset="0"/>
              </a:rPr>
              <a:t>de crise, garder toujours des lieux ouverts… avec surtout des liens humains</a:t>
            </a: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  <a:cs typeface="Calibri" panose="020F0502020204030204" charset="0"/>
              </a:rPr>
              <a:t>.»</a:t>
            </a:r>
            <a:endParaRPr lang="fr-FR" altLang="x-none" sz="2400" b="1" dirty="0">
              <a:solidFill>
                <a:srgbClr val="139CD8"/>
              </a:solidFill>
              <a:latin typeface="Aparajita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322" y="413531"/>
            <a:ext cx="4185650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4336"/>
          <p:cNvSpPr/>
          <p:nvPr/>
        </p:nvSpPr>
        <p:spPr>
          <a:xfrm>
            <a:off x="606927" y="2798902"/>
            <a:ext cx="7930146" cy="875106"/>
          </a:xfrm>
          <a:prstGeom prst="rect">
            <a:avLst/>
          </a:prstGeom>
          <a:solidFill>
            <a:srgbClr val="139CD8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4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pour votre attention. </a:t>
            </a:r>
            <a:endParaRPr lang="fr-FR" altLang="x-none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altLang="x-none" sz="4400" b="1" dirty="0" err="1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6003062"/>
            <a:ext cx="9144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139CD8"/>
                </a:solidFill>
              </a:rPr>
              <a:t>www.atd-quartmonde.fr</a:t>
            </a:r>
            <a:endParaRPr lang="fr-FR" dirty="0">
              <a:solidFill>
                <a:srgbClr val="139CD8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5634343"/>
            <a:ext cx="9144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139CD8"/>
                </a:solidFill>
              </a:rPr>
              <a:t>Contact : departement.sante@atd-quartmonde.org</a:t>
            </a:r>
            <a:endParaRPr lang="fr-FR" dirty="0">
              <a:solidFill>
                <a:srgbClr val="139CD8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867" y="323517"/>
            <a:ext cx="1699659" cy="19880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L&amp;#39;histoire de la démocratie en santé | Ma santé en Bourgogne-Franche-Comté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AutoShape 4" descr="L&amp;#39;histoire de la démocratie en santé | Ma santé en Bourgogne-Franche-Comté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Sous-titre 5120"/>
          <p:cNvSpPr txBox="1"/>
          <p:nvPr/>
        </p:nvSpPr>
        <p:spPr>
          <a:xfrm>
            <a:off x="926433" y="2919680"/>
            <a:ext cx="7559785" cy="2430378"/>
          </a:xfrm>
          <a:prstGeom prst="rect">
            <a:avLst/>
          </a:prstGeom>
          <a:ln w="57150">
            <a:solidFill>
              <a:srgbClr val="139CD8"/>
            </a:solidFill>
          </a:ln>
        </p:spPr>
        <p:txBody>
          <a:bodyPr wrap="square" lIns="90000" tIns="45000" rIns="90000" bIns="45000" anchor="t" anchorCtr="0"/>
          <a:lstStyle>
            <a:lvl1pPr marL="342900" lvl="0" indent="-342900" algn="ctr" defTabSz="44958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3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lvl="1" indent="-285750" algn="ctr" defTabSz="44958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3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2pPr>
            <a:lvl3pPr marL="1143000" lvl="2" indent="-228600" algn="ctr" defTabSz="44958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3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3pPr>
            <a:lvl4pPr marL="1600200" lvl="3" indent="-228600" algn="ctr" defTabSz="44958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3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4pPr>
            <a:lvl5pPr marL="2057400" lvl="4" indent="-228600" algn="ctr" defTabSz="44958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3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5pPr>
            <a:lvl6pPr marL="2514600" lvl="5" indent="-228600" algn="l" defTabSz="449580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000" b="0" i="0" u="none" kern="1200" baseline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+mn-cs"/>
              </a:defRPr>
            </a:lvl6pPr>
            <a:lvl7pPr marL="2971800" lvl="6" indent="-228600" algn="l" defTabSz="449580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000" b="0" i="0" u="none" kern="1200" baseline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+mn-cs"/>
              </a:defRPr>
            </a:lvl7pPr>
            <a:lvl8pPr marL="3429000" lvl="7" indent="-228600" algn="l" defTabSz="449580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000" b="0" i="0" u="none" kern="1200" baseline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+mn-cs"/>
              </a:defRPr>
            </a:lvl8pPr>
            <a:lvl9pPr marL="3886200" lvl="8" indent="-228600" algn="l" defTabSz="449580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000" b="0" i="0" u="none" kern="1200" baseline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+mn-cs"/>
              </a:defRPr>
            </a:lvl9pPr>
          </a:lstStyle>
          <a:p>
            <a:pPr marL="1905" indent="-344805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Des personnes en situation de précarité/pauvreté </a:t>
            </a:r>
            <a:endParaRPr lang="fr-FR" altLang="x-none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05" indent="-344805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et des professionnels de santé </a:t>
            </a:r>
            <a:r>
              <a:rPr lang="fr-FR" altLang="x-non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</a:t>
            </a:r>
            <a:r>
              <a:rPr lang="fr-FR" altLang="x-non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nalysent </a:t>
            </a:r>
          </a:p>
          <a:p>
            <a:pPr marL="1905" indent="-344805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la période de crise liée à la pandémie de covid-19</a:t>
            </a:r>
            <a:endParaRPr lang="fr-FR" altLang="x-none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05" indent="-344805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x-non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et formulent ensemble des recommandations.</a:t>
            </a:r>
            <a:endParaRPr lang="fr-FR" altLang="x-none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05" indent="-344805" hangingPunct="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fr-FR" altLang="x-none" sz="2400" b="1" i="1" dirty="0" err="1">
              <a:solidFill>
                <a:srgbClr val="FF3333"/>
              </a:solidFill>
              <a:latin typeface="Times New Roman" panose="02020603050405020304" pitchFamily="16" charset="0"/>
              <a:ea typeface="Microsoft YaHei" panose="020B0503020204020204" charset="-12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7978" y="1808749"/>
            <a:ext cx="3903966" cy="435825"/>
          </a:xfrm>
          <a:prstGeom prst="rect">
            <a:avLst/>
          </a:prstGeom>
          <a:solidFill>
            <a:srgbClr val="139CD8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Le projet sentinelle 2021 </a:t>
            </a:r>
            <a:r>
              <a:rPr lang="fr-FR" b="1" dirty="0" smtClean="0">
                <a:solidFill>
                  <a:schemeClr val="bg1"/>
                </a:solidFill>
              </a:rPr>
              <a:t>: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321" y="413531"/>
            <a:ext cx="3780587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6144"/>
          <p:cNvSpPr>
            <a:spLocks noGrp="1"/>
          </p:cNvSpPr>
          <p:nvPr>
            <p:ph type="title"/>
          </p:nvPr>
        </p:nvSpPr>
        <p:spPr>
          <a:xfrm>
            <a:off x="153279" y="412066"/>
            <a:ext cx="8229600" cy="1143000"/>
          </a:xfrm>
        </p:spPr>
        <p:txBody>
          <a:bodyPr wrap="square" lIns="90000" tIns="45000" rIns="90000" bIns="45000" anchor="t" anchorCtr="0"/>
          <a:lstStyle/>
          <a:p>
            <a:pPr defTabSz="44958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fr-FR" altLang="x-none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fr-FR" altLang="x-none" sz="2400" b="1" dirty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</a:t>
            </a: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alendrier </a:t>
            </a:r>
            <a:r>
              <a:rPr lang="fr-FR" altLang="x-none" sz="2400" b="1" dirty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sur  l'année 2021 </a:t>
            </a:r>
            <a:r>
              <a:rPr lang="fr-FR" altLang="x-none" sz="4400" dirty="0">
                <a:latin typeface="Calibri" panose="020F0502020204030204" charset="0"/>
              </a:rPr>
              <a:t/>
            </a:r>
            <a:br>
              <a:rPr lang="fr-FR" altLang="x-none" sz="4400" dirty="0">
                <a:latin typeface="Calibri" panose="020F0502020204030204" charset="0"/>
              </a:rPr>
            </a:br>
            <a:r>
              <a:rPr lang="fr-FR" altLang="x-none" sz="4400" dirty="0">
                <a:latin typeface="Calibri" panose="020F0502020204030204" charset="0"/>
              </a:rPr>
              <a:t> </a:t>
            </a:r>
          </a:p>
        </p:txBody>
      </p:sp>
      <p:pic>
        <p:nvPicPr>
          <p:cNvPr id="6147" name="Image 6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090737"/>
            <a:ext cx="3065462" cy="1382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Image 6147"/>
          <p:cNvPicPr>
            <a:picLocks noChangeAspect="1"/>
          </p:cNvPicPr>
          <p:nvPr/>
        </p:nvPicPr>
        <p:blipFill>
          <a:blip r:embed="rId4"/>
          <a:srcRect t="19165" r="24802" b="13591"/>
          <a:stretch>
            <a:fillRect/>
          </a:stretch>
        </p:blipFill>
        <p:spPr>
          <a:xfrm>
            <a:off x="4557062" y="2090737"/>
            <a:ext cx="2260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Image 6148"/>
          <p:cNvPicPr>
            <a:picLocks noChangeAspect="1"/>
          </p:cNvPicPr>
          <p:nvPr/>
        </p:nvPicPr>
        <p:blipFill rotWithShape="1">
          <a:blip r:embed="rId5"/>
          <a:srcRect l="15134" b="14749"/>
          <a:stretch>
            <a:fillRect/>
          </a:stretch>
        </p:blipFill>
        <p:spPr>
          <a:xfrm>
            <a:off x="6974777" y="2168805"/>
            <a:ext cx="1773238" cy="13046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Rectangle 6149"/>
          <p:cNvSpPr/>
          <p:nvPr/>
        </p:nvSpPr>
        <p:spPr>
          <a:xfrm>
            <a:off x="331605" y="3614737"/>
            <a:ext cx="3205234" cy="70643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sz="20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Expressions et réactions des </a:t>
            </a:r>
            <a:r>
              <a:rPr lang="fr-FR" altLang="x-none" sz="2000" b="1" dirty="0">
                <a:solidFill>
                  <a:srgbClr val="139CD8"/>
                </a:solidFill>
                <a:latin typeface="Aparajita" panose="020B0604020202020204" pitchFamily="34" charset="0"/>
              </a:rPr>
              <a:t>militants </a:t>
            </a:r>
          </a:p>
        </p:txBody>
      </p:sp>
      <p:sp>
        <p:nvSpPr>
          <p:cNvPr id="6151" name="Rectangle 6150"/>
          <p:cNvSpPr/>
          <p:nvPr/>
        </p:nvSpPr>
        <p:spPr>
          <a:xfrm>
            <a:off x="4893669" y="3632734"/>
            <a:ext cx="3912000" cy="70643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 err="1">
                <a:solidFill>
                  <a:srgbClr val="139CD8"/>
                </a:solidFill>
                <a:latin typeface="Aparajita" panose="020B0604020202020204" pitchFamily="34" charset="0"/>
              </a:rPr>
              <a:t>Croisements des savoirs</a:t>
            </a:r>
            <a:r>
              <a:rPr lang="fr-FR" altLang="x-none" sz="2000" dirty="0" err="1">
                <a:solidFill>
                  <a:srgbClr val="139CD8"/>
                </a:solidFill>
                <a:latin typeface="Aparajita" panose="020B0604020202020204" pitchFamily="34" charset="0"/>
              </a:rPr>
              <a:t> 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dirty="0" err="1">
                <a:solidFill>
                  <a:srgbClr val="139CD8"/>
                </a:solidFill>
                <a:latin typeface="Aparajita" panose="020B0604020202020204" pitchFamily="34" charset="0"/>
              </a:rPr>
              <a:t>+ co-écriture  </a:t>
            </a:r>
          </a:p>
        </p:txBody>
      </p:sp>
      <p:sp>
        <p:nvSpPr>
          <p:cNvPr id="6152" name="Rectangle 6151"/>
          <p:cNvSpPr/>
          <p:nvPr/>
        </p:nvSpPr>
        <p:spPr>
          <a:xfrm>
            <a:off x="1167649" y="4567109"/>
            <a:ext cx="1533145" cy="367878"/>
          </a:xfrm>
          <a:prstGeom prst="rect">
            <a:avLst/>
          </a:prstGeom>
          <a:solidFill>
            <a:srgbClr val="139CD8"/>
          </a:solidFill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</a:tabLst>
            </a:pPr>
            <a:r>
              <a:rPr lang="fr-FR" altLang="x-none" b="1" dirty="0" smtClean="0">
                <a:solidFill>
                  <a:schemeClr val="bg1"/>
                </a:solidFill>
                <a:latin typeface="Aparajita" panose="020B0604020202020204" pitchFamily="34" charset="0"/>
              </a:rPr>
              <a:t>CONSTATS</a:t>
            </a:r>
            <a:endParaRPr lang="fr-FR" altLang="x-none" b="1" dirty="0">
              <a:solidFill>
                <a:schemeClr val="bg1"/>
              </a:solidFill>
              <a:latin typeface="Aparajita" panose="020B0604020202020204" pitchFamily="34" charset="0"/>
            </a:endParaRPr>
          </a:p>
        </p:txBody>
      </p:sp>
      <p:sp>
        <p:nvSpPr>
          <p:cNvPr id="6153" name="Rectangle 6152"/>
          <p:cNvSpPr/>
          <p:nvPr/>
        </p:nvSpPr>
        <p:spPr>
          <a:xfrm>
            <a:off x="4904215" y="4573869"/>
            <a:ext cx="3901454" cy="367878"/>
          </a:xfrm>
          <a:prstGeom prst="rect">
            <a:avLst/>
          </a:prstGeom>
          <a:solidFill>
            <a:srgbClr val="139CD8"/>
          </a:solidFill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altLang="x-none" b="1" dirty="0">
                <a:solidFill>
                  <a:schemeClr val="bg1"/>
                </a:solidFill>
                <a:latin typeface="Aparajita" panose="020B0604020202020204" pitchFamily="34" charset="0"/>
              </a:rPr>
              <a:t>ANALYSES  +  </a:t>
            </a:r>
            <a:r>
              <a:rPr lang="fr-FR" altLang="x-none" b="1" dirty="0" smtClean="0">
                <a:solidFill>
                  <a:schemeClr val="bg1"/>
                </a:solidFill>
                <a:latin typeface="Aparajita" panose="020B0604020202020204" pitchFamily="34" charset="0"/>
              </a:rPr>
              <a:t>PRÉCONISATIONS </a:t>
            </a:r>
            <a:endParaRPr lang="fr-FR" altLang="x-none" b="1" dirty="0">
              <a:solidFill>
                <a:schemeClr val="bg1"/>
              </a:solidFill>
              <a:latin typeface="Aparajita" panose="020B0604020202020204" pitchFamily="34" charset="0"/>
            </a:endParaRPr>
          </a:p>
        </p:txBody>
      </p:sp>
      <p:sp>
        <p:nvSpPr>
          <p:cNvPr id="6154" name="Rectangle à coins arrondi 6153"/>
          <p:cNvSpPr/>
          <p:nvPr/>
        </p:nvSpPr>
        <p:spPr>
          <a:xfrm>
            <a:off x="206321" y="5369359"/>
            <a:ext cx="3735581" cy="1105400"/>
          </a:xfrm>
          <a:prstGeom prst="roundRect">
            <a:avLst>
              <a:gd name="adj" fmla="val 16667"/>
            </a:avLst>
          </a:prstGeom>
          <a:solidFill>
            <a:srgbClr val="FFCD1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0000" tIns="45000" rIns="90000" bIns="45000" anchor="ctr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b="1" dirty="0" smtClean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AUDITIONS</a:t>
            </a:r>
            <a:endParaRPr lang="fr-FR" altLang="x-none" b="1" dirty="0">
              <a:solidFill>
                <a:srgbClr val="139CD8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sz="1600" b="1" dirty="0" err="1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contributions à des évaluations de politiques publiques de santé </a:t>
            </a:r>
          </a:p>
        </p:txBody>
      </p:sp>
      <p:sp>
        <p:nvSpPr>
          <p:cNvPr id="6155" name="Rectangle à coins arrondi 6154"/>
          <p:cNvSpPr/>
          <p:nvPr/>
        </p:nvSpPr>
        <p:spPr>
          <a:xfrm>
            <a:off x="5287557" y="5369359"/>
            <a:ext cx="3162075" cy="948005"/>
          </a:xfrm>
          <a:prstGeom prst="roundRect">
            <a:avLst>
              <a:gd name="adj" fmla="val 16667"/>
            </a:avLst>
          </a:prstGeom>
          <a:solidFill>
            <a:srgbClr val="FFCD1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0000" tIns="45000" rIns="90000" bIns="45000" anchor="ctr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b="1" dirty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RAPPORT </a:t>
            </a:r>
            <a:endParaRPr lang="fr-FR" altLang="x-none" b="1" dirty="0" smtClean="0">
              <a:solidFill>
                <a:srgbClr val="139CD8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b="1" dirty="0" smtClean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 PROJET SENTINELLE</a:t>
            </a:r>
            <a:r>
              <a:rPr lang="fr-FR" altLang="x-none" dirty="0" smtClean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</a:t>
            </a:r>
            <a:endParaRPr lang="fr-FR" altLang="x-none" dirty="0">
              <a:solidFill>
                <a:srgbClr val="139CD8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156" name="Rectangle 6155"/>
          <p:cNvSpPr/>
          <p:nvPr/>
        </p:nvSpPr>
        <p:spPr>
          <a:xfrm>
            <a:off x="323850" y="1685162"/>
            <a:ext cx="792163" cy="298451"/>
          </a:xfrm>
          <a:prstGeom prst="rect">
            <a:avLst/>
          </a:prstGeom>
          <a:solidFill>
            <a:srgbClr val="139CD8"/>
          </a:solidFill>
          <a:ln w="2556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</a:tabLst>
            </a:pPr>
            <a:r>
              <a:rPr lang="fr-FR" altLang="x-none" b="1" dirty="0" err="1">
                <a:solidFill>
                  <a:srgbClr val="FFFFFF"/>
                </a:solidFill>
                <a:latin typeface="Calibri" panose="020F0502020204030204" charset="0"/>
              </a:rPr>
              <a:t>JAN21</a:t>
            </a:r>
          </a:p>
        </p:txBody>
      </p:sp>
      <p:sp>
        <p:nvSpPr>
          <p:cNvPr id="6157" name="Rectangle 6156"/>
          <p:cNvSpPr/>
          <p:nvPr/>
        </p:nvSpPr>
        <p:spPr>
          <a:xfrm>
            <a:off x="4557062" y="1685162"/>
            <a:ext cx="792163" cy="298451"/>
          </a:xfrm>
          <a:prstGeom prst="rect">
            <a:avLst/>
          </a:prstGeom>
          <a:solidFill>
            <a:srgbClr val="139CD8"/>
          </a:solidFill>
          <a:ln w="2556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</a:tabLst>
            </a:pPr>
            <a:r>
              <a:rPr lang="fr-FR" altLang="x-none" b="1" dirty="0" err="1">
                <a:solidFill>
                  <a:srgbClr val="FFFFFF"/>
                </a:solidFill>
                <a:latin typeface="Calibri" panose="020F0502020204030204" charset="0"/>
              </a:rPr>
              <a:t>JUL21</a:t>
            </a:r>
          </a:p>
        </p:txBody>
      </p:sp>
      <p:sp>
        <p:nvSpPr>
          <p:cNvPr id="6158" name="Rectangle 6157"/>
          <p:cNvSpPr/>
          <p:nvPr/>
        </p:nvSpPr>
        <p:spPr>
          <a:xfrm>
            <a:off x="7861396" y="1686495"/>
            <a:ext cx="792162" cy="298451"/>
          </a:xfrm>
          <a:prstGeom prst="rect">
            <a:avLst/>
          </a:prstGeom>
          <a:solidFill>
            <a:srgbClr val="139CD8"/>
          </a:solidFill>
          <a:ln w="2556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</a:tabLst>
            </a:pPr>
            <a:r>
              <a:rPr lang="fr-FR" altLang="x-none" b="1" dirty="0" err="1">
                <a:solidFill>
                  <a:srgbClr val="FFFFFF"/>
                </a:solidFill>
                <a:latin typeface="Calibri" panose="020F0502020204030204" charset="0"/>
              </a:rPr>
              <a:t>JAN22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23850" y="1984946"/>
            <a:ext cx="8523815" cy="0"/>
          </a:xfrm>
          <a:prstGeom prst="straightConnector1">
            <a:avLst/>
          </a:prstGeom>
          <a:ln>
            <a:solidFill>
              <a:srgbClr val="139CD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6321" y="413531"/>
            <a:ext cx="5220812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éthode de travail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7168"/>
          <p:cNvPicPr>
            <a:picLocks noChangeAspect="1"/>
          </p:cNvPicPr>
          <p:nvPr/>
        </p:nvPicPr>
        <p:blipFill rotWithShape="1">
          <a:blip r:embed="rId3"/>
          <a:srcRect l="2167" t="44823" r="37761" b="4460"/>
          <a:stretch>
            <a:fillRect/>
          </a:stretch>
        </p:blipFill>
        <p:spPr>
          <a:xfrm>
            <a:off x="200823" y="2622391"/>
            <a:ext cx="3797934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Rectangle 7169"/>
          <p:cNvSpPr/>
          <p:nvPr/>
        </p:nvSpPr>
        <p:spPr>
          <a:xfrm>
            <a:off x="-1864001" y="457836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altLang="x-none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2400" b="1" dirty="0" smtClean="0">
                <a:solidFill>
                  <a:srgbClr val="139CD8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Le « croisement des savoirs » </a:t>
            </a:r>
            <a:endParaRPr lang="fr-FR" altLang="x-none" sz="2400" b="1" dirty="0">
              <a:solidFill>
                <a:srgbClr val="139CD8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171" name="Rectangle 7170"/>
          <p:cNvSpPr/>
          <p:nvPr/>
        </p:nvSpPr>
        <p:spPr>
          <a:xfrm>
            <a:off x="4572000" y="3198451"/>
            <a:ext cx="2040828" cy="398655"/>
          </a:xfrm>
          <a:prstGeom prst="rect">
            <a:avLst/>
          </a:prstGeom>
          <a:noFill/>
          <a:ln w="38100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</a:tabLst>
            </a:pPr>
            <a:r>
              <a:rPr lang="fr-FR" altLang="x-none" sz="2000" dirty="0" err="1">
                <a:latin typeface="Aparajita" panose="020B0604020202020204" pitchFamily="34" charset="0"/>
                <a:cs typeface="Aparajita" panose="020B0604020202020204" pitchFamily="34" charset="0"/>
              </a:rPr>
              <a:t>Groupe de pairs </a:t>
            </a:r>
          </a:p>
        </p:txBody>
      </p:sp>
      <p:sp>
        <p:nvSpPr>
          <p:cNvPr id="7172" name="Rectangle 7171"/>
          <p:cNvSpPr/>
          <p:nvPr/>
        </p:nvSpPr>
        <p:spPr>
          <a:xfrm>
            <a:off x="4583319" y="1988776"/>
            <a:ext cx="3274192" cy="706432"/>
          </a:xfrm>
          <a:prstGeom prst="rect">
            <a:avLst/>
          </a:prstGeom>
          <a:noFill/>
          <a:ln w="38100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Expériences des </a:t>
            </a:r>
            <a:r>
              <a:rPr lang="fr-FR" altLang="x-none" sz="2000" dirty="0">
                <a:latin typeface="Aparajita" panose="020B0604020202020204" pitchFamily="34" charset="0"/>
                <a:cs typeface="Aparajita" panose="020B0604020202020204" pitchFamily="34" charset="0"/>
              </a:rPr>
              <a:t>plus </a:t>
            </a:r>
            <a:r>
              <a:rPr lang="fr-FR" altLang="x-none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précaires comme fil rouge </a:t>
            </a:r>
            <a:endParaRPr lang="fr-FR" altLang="x-none" sz="2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173" name="Flèche courbée vers la gauche 7172"/>
          <p:cNvSpPr/>
          <p:nvPr/>
        </p:nvSpPr>
        <p:spPr>
          <a:xfrm>
            <a:off x="4214321" y="3314700"/>
            <a:ext cx="323850" cy="933451"/>
          </a:xfrm>
          <a:prstGeom prst="curvedRightArrow">
            <a:avLst>
              <a:gd name="adj1" fmla="val 57647"/>
              <a:gd name="adj2" fmla="val 115294"/>
              <a:gd name="adj3" fmla="val 33333"/>
            </a:avLst>
          </a:prstGeom>
          <a:solidFill>
            <a:srgbClr val="139CD8"/>
          </a:solidFill>
          <a:ln w="25560" cap="flat" cmpd="sng">
            <a:solidFill>
              <a:srgbClr val="139CD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altLang="en-US"/>
          </a:p>
        </p:txBody>
      </p:sp>
      <p:sp>
        <p:nvSpPr>
          <p:cNvPr id="7174" name="Rectangle 7173"/>
          <p:cNvSpPr/>
          <p:nvPr/>
        </p:nvSpPr>
        <p:spPr>
          <a:xfrm>
            <a:off x="4546417" y="3944302"/>
            <a:ext cx="1879600" cy="704215"/>
          </a:xfrm>
          <a:prstGeom prst="rect">
            <a:avLst/>
          </a:prstGeom>
          <a:noFill/>
          <a:ln w="38100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</a:tabLst>
            </a:pPr>
            <a:r>
              <a:rPr lang="fr-FR" altLang="x-none" sz="2000" dirty="0" err="1">
                <a:latin typeface="Aparajita" panose="020B0604020202020204" pitchFamily="34" charset="0"/>
                <a:cs typeface="Aparajita" panose="020B0604020202020204" pitchFamily="34" charset="0"/>
              </a:rPr>
              <a:t>Égalité de position </a:t>
            </a:r>
          </a:p>
        </p:txBody>
      </p:sp>
      <p:sp>
        <p:nvSpPr>
          <p:cNvPr id="7175" name="Flèche courbée vers la gauche 7174"/>
          <p:cNvSpPr/>
          <p:nvPr/>
        </p:nvSpPr>
        <p:spPr>
          <a:xfrm>
            <a:off x="4149725" y="4189551"/>
            <a:ext cx="355600" cy="1174751"/>
          </a:xfrm>
          <a:prstGeom prst="curvedRightArrow">
            <a:avLst>
              <a:gd name="adj1" fmla="val 66071"/>
              <a:gd name="adj2" fmla="val 132142"/>
              <a:gd name="adj3" fmla="val 33333"/>
            </a:avLst>
          </a:prstGeom>
          <a:solidFill>
            <a:srgbClr val="139CD8"/>
          </a:solidFill>
          <a:ln w="25560" cap="flat" cmpd="sng">
            <a:solidFill>
              <a:srgbClr val="139CD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altLang="en-US"/>
          </a:p>
        </p:txBody>
      </p:sp>
      <p:cxnSp>
        <p:nvCxnSpPr>
          <p:cNvPr id="7176" name="Connecteur en angle 7175"/>
          <p:cNvCxnSpPr/>
          <p:nvPr/>
        </p:nvCxnSpPr>
        <p:spPr>
          <a:xfrm flipV="1">
            <a:off x="6394659" y="3536157"/>
            <a:ext cx="787747" cy="691832"/>
          </a:xfrm>
          <a:prstGeom prst="bentConnector3">
            <a:avLst>
              <a:gd name="adj1" fmla="val 50000"/>
            </a:avLst>
          </a:prstGeom>
          <a:ln w="9360" cap="flat" cmpd="sng">
            <a:solidFill>
              <a:srgbClr val="139CD8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177" name="Rectangle 7176"/>
          <p:cNvSpPr/>
          <p:nvPr/>
        </p:nvSpPr>
        <p:spPr>
          <a:xfrm>
            <a:off x="7182406" y="3106119"/>
            <a:ext cx="1405458" cy="583321"/>
          </a:xfrm>
          <a:prstGeom prst="rect">
            <a:avLst/>
          </a:prstGeom>
          <a:noFill/>
          <a:ln w="9525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</a:tabLst>
            </a:pPr>
            <a:r>
              <a:rPr lang="fr-FR" altLang="x-none" sz="1600" dirty="0" err="1">
                <a:latin typeface="Aparajita" panose="020B0604020202020204" pitchFamily="34" charset="0"/>
                <a:cs typeface="Aparajita" panose="020B0604020202020204" pitchFamily="34" charset="0"/>
              </a:rPr>
              <a:t>Réfléchir ensemble </a:t>
            </a:r>
          </a:p>
        </p:txBody>
      </p:sp>
      <p:cxnSp>
        <p:nvCxnSpPr>
          <p:cNvPr id="7178" name="Connecteur en angle 7177"/>
          <p:cNvCxnSpPr/>
          <p:nvPr/>
        </p:nvCxnSpPr>
        <p:spPr>
          <a:xfrm flipV="1">
            <a:off x="6394659" y="4238625"/>
            <a:ext cx="787747" cy="19052"/>
          </a:xfrm>
          <a:prstGeom prst="bentConnector3">
            <a:avLst>
              <a:gd name="adj1" fmla="val 50000"/>
            </a:avLst>
          </a:prstGeom>
          <a:ln w="9360" cap="flat" cmpd="sng">
            <a:solidFill>
              <a:srgbClr val="139CD8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179" name="Rectangle 7178"/>
          <p:cNvSpPr/>
          <p:nvPr/>
        </p:nvSpPr>
        <p:spPr>
          <a:xfrm>
            <a:off x="7182406" y="3793584"/>
            <a:ext cx="1405458" cy="583321"/>
          </a:xfrm>
          <a:prstGeom prst="rect">
            <a:avLst/>
          </a:prstGeom>
          <a:noFill/>
          <a:ln w="9525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</a:tabLst>
            </a:pPr>
            <a:r>
              <a:rPr lang="fr-FR" altLang="x-none" sz="1600" dirty="0" err="1">
                <a:latin typeface="Aparajita" panose="020B0604020202020204" pitchFamily="34" charset="0"/>
                <a:cs typeface="Aparajita" panose="020B0604020202020204" pitchFamily="34" charset="0"/>
              </a:rPr>
              <a:t>Apprendre de l’autre </a:t>
            </a:r>
          </a:p>
        </p:txBody>
      </p:sp>
      <p:cxnSp>
        <p:nvCxnSpPr>
          <p:cNvPr id="7180" name="Connecteur en angle 7179"/>
          <p:cNvCxnSpPr/>
          <p:nvPr/>
        </p:nvCxnSpPr>
        <p:spPr>
          <a:xfrm>
            <a:off x="6378722" y="4191440"/>
            <a:ext cx="803684" cy="609257"/>
          </a:xfrm>
          <a:prstGeom prst="bentConnector3">
            <a:avLst>
              <a:gd name="adj1" fmla="val 50000"/>
            </a:avLst>
          </a:prstGeom>
          <a:ln w="9360" cap="flat" cmpd="sng">
            <a:solidFill>
              <a:srgbClr val="139CD8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181" name="Rectangle 7180"/>
          <p:cNvSpPr/>
          <p:nvPr/>
        </p:nvSpPr>
        <p:spPr>
          <a:xfrm>
            <a:off x="7182407" y="4623149"/>
            <a:ext cx="1405458" cy="827405"/>
          </a:xfrm>
          <a:prstGeom prst="rect">
            <a:avLst/>
          </a:prstGeom>
          <a:noFill/>
          <a:ln w="9525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</a:tabLst>
            </a:pPr>
            <a:r>
              <a:rPr lang="fr-FR" altLang="x-none" sz="1600" dirty="0" err="1">
                <a:latin typeface="Aparajita" panose="020B0604020202020204" pitchFamily="34" charset="0"/>
                <a:cs typeface="Aparajita" panose="020B0604020202020204" pitchFamily="34" charset="0"/>
              </a:rPr>
              <a:t>Questionner ses « savoirs »</a:t>
            </a:r>
          </a:p>
        </p:txBody>
      </p:sp>
      <p:sp>
        <p:nvSpPr>
          <p:cNvPr id="7182" name="Rectangle 7181"/>
          <p:cNvSpPr/>
          <p:nvPr/>
        </p:nvSpPr>
        <p:spPr>
          <a:xfrm>
            <a:off x="4565826" y="4837715"/>
            <a:ext cx="2247900" cy="706432"/>
          </a:xfrm>
          <a:prstGeom prst="rect">
            <a:avLst/>
          </a:prstGeom>
          <a:noFill/>
          <a:ln w="38100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sz="2000" dirty="0" err="1">
                <a:latin typeface="Aparajita" panose="020B0604020202020204" pitchFamily="34" charset="0"/>
                <a:cs typeface="Aparajita" panose="020B0604020202020204" pitchFamily="34" charset="0"/>
              </a:rPr>
              <a:t>Analyses + Confrontations </a:t>
            </a:r>
          </a:p>
        </p:txBody>
      </p:sp>
      <p:sp>
        <p:nvSpPr>
          <p:cNvPr id="7183" name="Flèche courbée vers la gauche 7182"/>
          <p:cNvSpPr/>
          <p:nvPr/>
        </p:nvSpPr>
        <p:spPr>
          <a:xfrm>
            <a:off x="4115898" y="5275055"/>
            <a:ext cx="422275" cy="1079500"/>
          </a:xfrm>
          <a:prstGeom prst="curvedRightArrow">
            <a:avLst>
              <a:gd name="adj1" fmla="val 51127"/>
              <a:gd name="adj2" fmla="val 102255"/>
              <a:gd name="adj3" fmla="val 33333"/>
            </a:avLst>
          </a:prstGeom>
          <a:solidFill>
            <a:srgbClr val="139CD8"/>
          </a:solidFill>
          <a:ln w="25560" cap="flat" cmpd="sng">
            <a:solidFill>
              <a:srgbClr val="139CD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altLang="en-US"/>
          </a:p>
        </p:txBody>
      </p:sp>
      <p:sp>
        <p:nvSpPr>
          <p:cNvPr id="7184" name="Rectangle 7183"/>
          <p:cNvSpPr/>
          <p:nvPr/>
        </p:nvSpPr>
        <p:spPr>
          <a:xfrm>
            <a:off x="4583321" y="5908593"/>
            <a:ext cx="2959141" cy="706432"/>
          </a:xfrm>
          <a:prstGeom prst="rect">
            <a:avLst/>
          </a:prstGeom>
          <a:noFill/>
          <a:ln w="38100">
            <a:solidFill>
              <a:srgbClr val="139CD8"/>
            </a:solidFill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dirty="0" err="1">
                <a:latin typeface="Aparajita" panose="020B0604020202020204" pitchFamily="34" charset="0"/>
                <a:cs typeface="Aparajita" panose="020B0604020202020204" pitchFamily="34" charset="0"/>
              </a:rPr>
              <a:t>Co-écriture</a:t>
            </a:r>
            <a:r>
              <a:rPr lang="fr-FR" altLang="x-none" sz="20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fr-FR" altLang="x-none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+</a:t>
            </a:r>
          </a:p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maîtrise </a:t>
            </a:r>
            <a:r>
              <a:rPr lang="fr-FR" altLang="x-none" sz="2000" dirty="0">
                <a:latin typeface="Aparajita" panose="020B0604020202020204" pitchFamily="34" charset="0"/>
                <a:cs typeface="Aparajita" panose="020B0604020202020204" pitchFamily="34" charset="0"/>
              </a:rPr>
              <a:t>des résultats </a:t>
            </a:r>
          </a:p>
        </p:txBody>
      </p:sp>
      <p:sp>
        <p:nvSpPr>
          <p:cNvPr id="7185" name="Flèche courbée vers la gauche 7184"/>
          <p:cNvSpPr/>
          <p:nvPr/>
        </p:nvSpPr>
        <p:spPr>
          <a:xfrm>
            <a:off x="4184160" y="2437606"/>
            <a:ext cx="384175" cy="866775"/>
          </a:xfrm>
          <a:prstGeom prst="curvedRightArrow">
            <a:avLst>
              <a:gd name="adj1" fmla="val 45123"/>
              <a:gd name="adj2" fmla="val 90247"/>
              <a:gd name="adj3" fmla="val 33333"/>
            </a:avLst>
          </a:prstGeom>
          <a:solidFill>
            <a:srgbClr val="139CD8"/>
          </a:solidFill>
          <a:ln w="25560" cap="flat" cmpd="sng">
            <a:solidFill>
              <a:srgbClr val="139CD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altLang="en-US"/>
          </a:p>
        </p:txBody>
      </p:sp>
      <p:sp>
        <p:nvSpPr>
          <p:cNvPr id="20" name="Rectangle 19"/>
          <p:cNvSpPr/>
          <p:nvPr/>
        </p:nvSpPr>
        <p:spPr>
          <a:xfrm>
            <a:off x="206321" y="413531"/>
            <a:ext cx="5220812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éthode de travail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37" y="1047790"/>
            <a:ext cx="6147245" cy="2743398"/>
          </a:xfrm>
          <a:prstGeom prst="rect">
            <a:avLst/>
          </a:prstGeom>
        </p:spPr>
      </p:pic>
      <p:sp>
        <p:nvSpPr>
          <p:cNvPr id="8194" name="Rectangle à coins arrondi 8193"/>
          <p:cNvSpPr/>
          <p:nvPr/>
        </p:nvSpPr>
        <p:spPr>
          <a:xfrm>
            <a:off x="1106461" y="3879070"/>
            <a:ext cx="6886071" cy="2825459"/>
          </a:xfrm>
          <a:prstGeom prst="roundRect">
            <a:avLst>
              <a:gd name="adj" fmla="val 16667"/>
            </a:avLst>
          </a:prstGeom>
          <a:solidFill>
            <a:srgbClr val="FFCD1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fr-FR" altLang="en-US"/>
          </a:p>
        </p:txBody>
      </p:sp>
      <p:sp>
        <p:nvSpPr>
          <p:cNvPr id="8196" name="Rectangle 8195"/>
          <p:cNvSpPr/>
          <p:nvPr/>
        </p:nvSpPr>
        <p:spPr>
          <a:xfrm>
            <a:off x="2726713" y="5822332"/>
            <a:ext cx="4151312" cy="70643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>
                <a:solidFill>
                  <a:srgbClr val="139CD8"/>
                </a:solidFill>
                <a:latin typeface="Aparajita" panose="020B0604020202020204" pitchFamily="34" charset="0"/>
              </a:rPr>
              <a:t>Une simple décision </a:t>
            </a:r>
            <a:r>
              <a:rPr lang="fr-FR" altLang="x-none" sz="20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« anodine »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 conséquence </a:t>
            </a:r>
            <a:r>
              <a:rPr lang="fr-FR" altLang="x-none" sz="2000" b="1" dirty="0">
                <a:solidFill>
                  <a:srgbClr val="139CD8"/>
                </a:solidFill>
                <a:latin typeface="Aparajita" panose="020B0604020202020204" pitchFamily="34" charset="0"/>
              </a:rPr>
              <a:t>dramatique </a:t>
            </a:r>
          </a:p>
        </p:txBody>
      </p:sp>
      <p:sp>
        <p:nvSpPr>
          <p:cNvPr id="8202" name="Rectangle 8201"/>
          <p:cNvSpPr/>
          <p:nvPr/>
        </p:nvSpPr>
        <p:spPr>
          <a:xfrm>
            <a:off x="1421509" y="4016806"/>
            <a:ext cx="6255973" cy="16297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COVID-19 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= 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Révélateur 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+</a:t>
            </a:r>
          </a:p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fr-FR" altLang="x-none" sz="2000" b="1" dirty="0">
                <a:latin typeface="Aparajita" panose="020B0604020202020204" pitchFamily="34" charset="0"/>
                <a:cs typeface="Aparajita" panose="020B0604020202020204" pitchFamily="34" charset="0"/>
              </a:rPr>
              <a:t>Amplificateur des difficultés et des inégalités 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1871580" y="5968829"/>
            <a:ext cx="664805" cy="397629"/>
          </a:xfrm>
          <a:prstGeom prst="rightArrow">
            <a:avLst/>
          </a:prstGeom>
          <a:solidFill>
            <a:srgbClr val="139CD8"/>
          </a:solidFill>
          <a:ln>
            <a:solidFill>
              <a:srgbClr val="139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21" y="413531"/>
            <a:ext cx="2707137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constats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/>
          <a:stretch/>
        </p:blipFill>
        <p:spPr>
          <a:xfrm>
            <a:off x="81428" y="1650654"/>
            <a:ext cx="2832030" cy="3405557"/>
          </a:xfrm>
          <a:prstGeom prst="rect">
            <a:avLst/>
          </a:prstGeom>
        </p:spPr>
      </p:pic>
      <p:sp>
        <p:nvSpPr>
          <p:cNvPr id="9222" name="Rectangle 9221"/>
          <p:cNvSpPr/>
          <p:nvPr/>
        </p:nvSpPr>
        <p:spPr>
          <a:xfrm>
            <a:off x="2785250" y="1663702"/>
            <a:ext cx="2339975" cy="11988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marL="285750" indent="-283845" algn="ctr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Ø"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dirty="0">
                <a:latin typeface="Aparajita" panose="020B0604020202020204" pitchFamily="34" charset="0"/>
              </a:rPr>
              <a:t>Arrêt des soins </a:t>
            </a:r>
            <a:endParaRPr lang="fr-FR" altLang="x-none" dirty="0" smtClean="0">
              <a:latin typeface="Aparajita" panose="020B0604020202020204" pitchFamily="34" charset="0"/>
            </a:endParaRPr>
          </a:p>
          <a:p>
            <a:pPr marL="1905" algn="ctr" defTabSz="449580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dirty="0" smtClean="0">
                <a:latin typeface="Aparajita" panose="020B0604020202020204" pitchFamily="34" charset="0"/>
              </a:rPr>
              <a:t>+ </a:t>
            </a:r>
          </a:p>
          <a:p>
            <a:pPr marL="1905" algn="ctr" defTabSz="449580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dirty="0" smtClean="0">
                <a:latin typeface="Aparajita" panose="020B0604020202020204" pitchFamily="34" charset="0"/>
              </a:rPr>
              <a:t>fermeture </a:t>
            </a:r>
            <a:r>
              <a:rPr lang="fr-FR" altLang="x-none" dirty="0">
                <a:latin typeface="Aparajita" panose="020B0604020202020204" pitchFamily="34" charset="0"/>
              </a:rPr>
              <a:t>des structures  </a:t>
            </a:r>
          </a:p>
        </p:txBody>
      </p:sp>
      <p:sp>
        <p:nvSpPr>
          <p:cNvPr id="9223" name="Rectangle 9222"/>
          <p:cNvSpPr/>
          <p:nvPr/>
        </p:nvSpPr>
        <p:spPr>
          <a:xfrm>
            <a:off x="2803788" y="2733784"/>
            <a:ext cx="2578338" cy="64487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marL="285750" indent="-283845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Ø"/>
              <a:tabLst>
                <a:tab pos="723900" algn="l"/>
                <a:tab pos="1447800" algn="l"/>
                <a:tab pos="2171700" algn="l"/>
              </a:tabLst>
            </a:pPr>
            <a:endParaRPr lang="fr-FR" altLang="x-none" dirty="0" err="1">
              <a:latin typeface="Aparajita" panose="020B0604020202020204" pitchFamily="34" charset="0"/>
            </a:endParaRPr>
          </a:p>
          <a:p>
            <a:pPr marL="285750" indent="-283845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Ø"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dirty="0" smtClean="0">
                <a:latin typeface="Aparajita" panose="020B0604020202020204" pitchFamily="34" charset="0"/>
              </a:rPr>
              <a:t>Téléconsultations</a:t>
            </a:r>
            <a:endParaRPr lang="fr-FR" altLang="x-none" dirty="0">
              <a:latin typeface="Aparajita" panose="020B0604020202020204" pitchFamily="34" charset="0"/>
            </a:endParaRPr>
          </a:p>
        </p:txBody>
      </p:sp>
      <p:sp>
        <p:nvSpPr>
          <p:cNvPr id="9224" name="Rectangle 9223"/>
          <p:cNvSpPr/>
          <p:nvPr/>
        </p:nvSpPr>
        <p:spPr>
          <a:xfrm>
            <a:off x="2781702" y="4150910"/>
            <a:ext cx="2445879" cy="11988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marL="285750" indent="-283845" algn="ctr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Ø"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dirty="0">
                <a:latin typeface="Aparajita" panose="020B0604020202020204" pitchFamily="34" charset="0"/>
              </a:rPr>
              <a:t>Attente plus longue + </a:t>
            </a:r>
            <a:endParaRPr lang="fr-FR" altLang="x-none" dirty="0" smtClean="0">
              <a:latin typeface="Aparajita" panose="020B0604020202020204" pitchFamily="34" charset="0"/>
            </a:endParaRPr>
          </a:p>
          <a:p>
            <a:pPr marL="1905" algn="ctr" defTabSz="449580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dirty="0" smtClean="0">
                <a:latin typeface="Aparajita" panose="020B0604020202020204" pitchFamily="34" charset="0"/>
              </a:rPr>
              <a:t>démarches </a:t>
            </a:r>
            <a:r>
              <a:rPr lang="fr-FR" altLang="x-none" dirty="0">
                <a:latin typeface="Aparajita" panose="020B0604020202020204" pitchFamily="34" charset="0"/>
              </a:rPr>
              <a:t>plus compliquées</a:t>
            </a:r>
          </a:p>
        </p:txBody>
      </p:sp>
      <p:sp>
        <p:nvSpPr>
          <p:cNvPr id="9232" name="Rectangle 9231"/>
          <p:cNvSpPr/>
          <p:nvPr/>
        </p:nvSpPr>
        <p:spPr>
          <a:xfrm>
            <a:off x="5334239" y="2850515"/>
            <a:ext cx="1490357" cy="3371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sz="1600" b="1" dirty="0" smtClean="0">
                <a:solidFill>
                  <a:srgbClr val="139CD8"/>
                </a:solidFill>
                <a:latin typeface="Aparajita" panose="020B0604020202020204" pitchFamily="34" charset="0"/>
              </a:rPr>
              <a:t>ADDICTIONS</a:t>
            </a:r>
            <a:endParaRPr lang="fr-FR" altLang="x-none" sz="1600" b="1" dirty="0">
              <a:solidFill>
                <a:srgbClr val="139CD8"/>
              </a:solidFill>
              <a:latin typeface="Aparajita" panose="020B0604020202020204" pitchFamily="34" charset="0"/>
            </a:endParaRPr>
          </a:p>
        </p:txBody>
      </p:sp>
      <p:sp>
        <p:nvSpPr>
          <p:cNvPr id="9233" name="Rectangle 9232"/>
          <p:cNvSpPr/>
          <p:nvPr/>
        </p:nvSpPr>
        <p:spPr>
          <a:xfrm>
            <a:off x="2799341" y="3337069"/>
            <a:ext cx="2428240" cy="64487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marL="285750" indent="-283845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Ø"/>
              <a:tabLst>
                <a:tab pos="723900" algn="l"/>
                <a:tab pos="1447800" algn="l"/>
              </a:tabLst>
            </a:pPr>
            <a:endParaRPr lang="fr-FR" altLang="x-none" b="1" dirty="0" err="1">
              <a:latin typeface="Aparajita" panose="020B0604020202020204" pitchFamily="34" charset="0"/>
            </a:endParaRPr>
          </a:p>
          <a:p>
            <a:pPr marL="285750" indent="-283845" defTabSz="449580" hangingPunct="1">
              <a:lnSpc>
                <a:spcPct val="100000"/>
              </a:lnSpc>
              <a:buSzPct val="45000"/>
              <a:buFont typeface="Wingdings" panose="05000000000000000000" charset="0"/>
              <a:buChar char="Ø"/>
              <a:tabLst>
                <a:tab pos="723900" algn="l"/>
                <a:tab pos="1447800" algn="l"/>
              </a:tabLst>
            </a:pPr>
            <a:r>
              <a:rPr lang="fr-FR" altLang="x-none" dirty="0" err="1">
                <a:latin typeface="Aparajita" panose="020B0604020202020204" pitchFamily="34" charset="0"/>
              </a:rPr>
              <a:t>Fracture</a:t>
            </a:r>
            <a:r>
              <a:rPr lang="fr-FR" altLang="x-none" b="1" dirty="0" err="1">
                <a:latin typeface="Aparajita" panose="020B0604020202020204" pitchFamily="34" charset="0"/>
              </a:rPr>
              <a:t> </a:t>
            </a:r>
            <a:r>
              <a:rPr lang="fr-FR" altLang="x-none" dirty="0" err="1">
                <a:latin typeface="Aparajita" panose="020B0604020202020204" pitchFamily="34" charset="0"/>
              </a:rPr>
              <a:t>mérique </a:t>
            </a:r>
          </a:p>
        </p:txBody>
      </p:sp>
      <p:sp>
        <p:nvSpPr>
          <p:cNvPr id="9234" name="Rectangle 9233"/>
          <p:cNvSpPr/>
          <p:nvPr/>
        </p:nvSpPr>
        <p:spPr>
          <a:xfrm>
            <a:off x="849408" y="5865526"/>
            <a:ext cx="7529395" cy="720725"/>
          </a:xfrm>
          <a:prstGeom prst="rect">
            <a:avLst/>
          </a:prstGeom>
          <a:solidFill>
            <a:srgbClr val="139CD8"/>
          </a:solidFill>
          <a:ln w="2556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5000" rIns="90000" bIns="45000" anchor="ctr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2400" b="1" dirty="0">
                <a:solidFill>
                  <a:schemeClr val="bg1">
                    <a:lumMod val="95000"/>
                  </a:schemeClr>
                </a:solidFill>
                <a:latin typeface="Aparajita" panose="020B0604020202020204" pitchFamily="34" charset="0"/>
              </a:rPr>
              <a:t>Bascule dans la grande pauvreté </a:t>
            </a:r>
          </a:p>
        </p:txBody>
      </p:sp>
      <p:sp>
        <p:nvSpPr>
          <p:cNvPr id="9228" name="Rectangle 9227"/>
          <p:cNvSpPr/>
          <p:nvPr/>
        </p:nvSpPr>
        <p:spPr>
          <a:xfrm>
            <a:off x="5270104" y="1428750"/>
            <a:ext cx="1659914" cy="5810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sz="1600" b="1" dirty="0" err="1">
                <a:solidFill>
                  <a:srgbClr val="139CD8"/>
                </a:solidFill>
                <a:latin typeface="Aparajita" panose="020B0604020202020204" pitchFamily="34" charset="0"/>
              </a:rPr>
              <a:t>MOINS DE RESSOURCES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998493" y="1920197"/>
            <a:ext cx="3342724" cy="3312979"/>
            <a:chOff x="4998493" y="1920197"/>
            <a:chExt cx="3342724" cy="3312979"/>
          </a:xfrm>
        </p:grpSpPr>
        <p:grpSp>
          <p:nvGrpSpPr>
            <p:cNvPr id="5" name="Groupe 4"/>
            <p:cNvGrpSpPr/>
            <p:nvPr/>
          </p:nvGrpSpPr>
          <p:grpSpPr>
            <a:xfrm>
              <a:off x="4998493" y="1920197"/>
              <a:ext cx="3342724" cy="3312979"/>
              <a:chOff x="5189892" y="1865830"/>
              <a:chExt cx="3342724" cy="3312979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080" b="6658"/>
              <a:stretch/>
            </p:blipFill>
            <p:spPr>
              <a:xfrm>
                <a:off x="5415253" y="1865830"/>
                <a:ext cx="3117363" cy="2688380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5516523" y="4342358"/>
                <a:ext cx="1013269" cy="836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5189892" y="4181968"/>
                <a:ext cx="1013269" cy="836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7092392" y="3019065"/>
              <a:ext cx="1080168" cy="8379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9227" name="Rectangle 9226"/>
          <p:cNvSpPr/>
          <p:nvPr/>
        </p:nvSpPr>
        <p:spPr>
          <a:xfrm>
            <a:off x="7044641" y="3438047"/>
            <a:ext cx="2255837" cy="583321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sz="1600" b="1" dirty="0" err="1">
                <a:solidFill>
                  <a:srgbClr val="139CD8"/>
                </a:solidFill>
                <a:latin typeface="Aparajita" panose="020B0604020202020204" pitchFamily="34" charset="0"/>
              </a:rPr>
              <a:t>SANTÉ MENTALE FRAGILE </a:t>
            </a:r>
          </a:p>
        </p:txBody>
      </p:sp>
      <p:sp>
        <p:nvSpPr>
          <p:cNvPr id="9229" name="Rectangle 9228"/>
          <p:cNvSpPr/>
          <p:nvPr/>
        </p:nvSpPr>
        <p:spPr>
          <a:xfrm>
            <a:off x="7233386" y="2533212"/>
            <a:ext cx="2206625" cy="583321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altLang="x-none" sz="1600" b="1" dirty="0" err="1">
                <a:solidFill>
                  <a:srgbClr val="139CD8"/>
                </a:solidFill>
                <a:latin typeface="Aparajita" panose="020B0604020202020204" pitchFamily="34" charset="0"/>
              </a:rPr>
              <a:t>ABANDON DES SOINS </a:t>
            </a:r>
          </a:p>
        </p:txBody>
      </p:sp>
      <p:sp>
        <p:nvSpPr>
          <p:cNvPr id="9226" name="Rectangle 9225"/>
          <p:cNvSpPr/>
          <p:nvPr/>
        </p:nvSpPr>
        <p:spPr>
          <a:xfrm>
            <a:off x="5388511" y="4620523"/>
            <a:ext cx="3639740" cy="583321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r-FR" altLang="x-none" sz="1600" b="1" dirty="0">
                <a:solidFill>
                  <a:srgbClr val="139CD8"/>
                </a:solidFill>
                <a:latin typeface="Aparajita" panose="020B0604020202020204" pitchFamily="34" charset="0"/>
              </a:rPr>
              <a:t>SENTIMENT DE COLÈRE, D’ABANDON, ETC. </a:t>
            </a:r>
          </a:p>
        </p:txBody>
      </p:sp>
      <p:sp>
        <p:nvSpPr>
          <p:cNvPr id="9230" name="Accolade fermante 9229"/>
          <p:cNvSpPr/>
          <p:nvPr/>
        </p:nvSpPr>
        <p:spPr>
          <a:xfrm>
            <a:off x="5067077" y="1476835"/>
            <a:ext cx="190500" cy="3803651"/>
          </a:xfrm>
          <a:prstGeom prst="rightBrace">
            <a:avLst>
              <a:gd name="adj1" fmla="val 219861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139CD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altLang="en-US"/>
          </a:p>
        </p:txBody>
      </p:sp>
      <p:sp>
        <p:nvSpPr>
          <p:cNvPr id="9225" name="Rectangle 9224"/>
          <p:cNvSpPr/>
          <p:nvPr/>
        </p:nvSpPr>
        <p:spPr>
          <a:xfrm>
            <a:off x="7208381" y="1707079"/>
            <a:ext cx="1800225" cy="3371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</a:tabLst>
            </a:pPr>
            <a:r>
              <a:rPr lang="fr-FR" altLang="x-none" sz="1600" b="1" dirty="0">
                <a:solidFill>
                  <a:srgbClr val="139CD8"/>
                </a:solidFill>
                <a:latin typeface="Aparajita" panose="020B0604020202020204" pitchFamily="34" charset="0"/>
              </a:rPr>
              <a:t>ISOLEMENT</a:t>
            </a:r>
            <a:r>
              <a:rPr lang="fr-FR" altLang="x-none" sz="1600" dirty="0">
                <a:latin typeface="Aparajita" panose="020B0604020202020204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6321" y="413531"/>
            <a:ext cx="2707137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constats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21" y="413531"/>
            <a:ext cx="7246127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recommandations socles 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altLang="x-none" sz="4400" b="1" cap="small" dirty="0" err="1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r="5627" b="3708"/>
          <a:stretch/>
        </p:blipFill>
        <p:spPr>
          <a:xfrm>
            <a:off x="701398" y="3654035"/>
            <a:ext cx="7390606" cy="315049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374318" y="1421492"/>
            <a:ext cx="8497302" cy="2232543"/>
            <a:chOff x="116307" y="1421492"/>
            <a:chExt cx="8497302" cy="223254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8"/>
            <a:stretch/>
          </p:blipFill>
          <p:spPr>
            <a:xfrm>
              <a:off x="116307" y="1985797"/>
              <a:ext cx="3806881" cy="157503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097" b="22562"/>
            <a:stretch/>
          </p:blipFill>
          <p:spPr>
            <a:xfrm>
              <a:off x="4649536" y="1421492"/>
              <a:ext cx="3616494" cy="223254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86489" y="1493906"/>
              <a:ext cx="1800225" cy="367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5000" rIns="90000" bIns="45000" anchor="t" anchorCtr="0">
              <a:spAutoFit/>
            </a:bodyPr>
            <a:lstStyle/>
            <a:p>
              <a:pPr defTabSz="449580" hangingPunct="1">
                <a:lnSpc>
                  <a:spcPct val="100000"/>
                </a:lnSpc>
                <a:buNone/>
                <a:tabLst>
                  <a:tab pos="723900" algn="l"/>
                  <a:tab pos="1447800" algn="l"/>
                </a:tabLst>
              </a:pPr>
              <a:r>
                <a:rPr lang="fr-FR" altLang="x-none" i="1" dirty="0">
                  <a:latin typeface="Calibri" panose="020F0502020204030204" charset="0"/>
                </a:rPr>
                <a:t>Tu n’es plus libre</a:t>
              </a:r>
              <a:r>
                <a:rPr lang="fr-FR" altLang="x-none" dirty="0">
                  <a:latin typeface="Calibri" panose="020F0502020204030204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1958" y="1493906"/>
              <a:ext cx="4311651" cy="367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5000" rIns="90000" bIns="45000" anchor="t" anchorCtr="0">
              <a:spAutoFit/>
            </a:bodyPr>
            <a:lstStyle/>
            <a:p>
              <a:pPr defTabSz="449580" hangingPunct="1">
                <a:lnSpc>
                  <a:spcPct val="100000"/>
                </a:lnSpc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fr-FR" altLang="x-none" i="1" dirty="0">
                  <a:latin typeface="Calibri" panose="020F0502020204030204" charset="0"/>
                </a:rPr>
                <a:t>Aucune information fiable </a:t>
              </a:r>
              <a:r>
                <a:rPr lang="fr-FR" altLang="x-none" i="1" dirty="0" smtClean="0">
                  <a:latin typeface="Calibri" panose="020F0502020204030204" charset="0"/>
                </a:rPr>
                <a:t>n’est </a:t>
              </a:r>
              <a:r>
                <a:rPr lang="fr-FR" altLang="x-none" i="1" dirty="0">
                  <a:latin typeface="Calibri" panose="020F0502020204030204" charset="0"/>
                </a:rPr>
                <a:t>disponible</a:t>
              </a:r>
              <a:r>
                <a:rPr lang="fr-FR" altLang="x-none" dirty="0">
                  <a:latin typeface="Calibri" panose="020F0502020204030204" charset="0"/>
                </a:rPr>
                <a:t>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6" y="3744049"/>
            <a:ext cx="6783107" cy="307678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861734" y="953615"/>
            <a:ext cx="5760896" cy="3375525"/>
            <a:chOff x="2816727" y="1133643"/>
            <a:chExt cx="5195056" cy="305894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0"/>
            <a:stretch/>
          </p:blipFill>
          <p:spPr>
            <a:xfrm>
              <a:off x="3529797" y="1133643"/>
              <a:ext cx="4481986" cy="3058941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816727" y="1143731"/>
              <a:ext cx="1215189" cy="349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6321" y="413531"/>
            <a:ext cx="7246127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recommandations socles 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altLang="x-none" sz="4400" b="1" cap="small" dirty="0" err="1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6321" y="413531"/>
            <a:ext cx="7246127" cy="720112"/>
          </a:xfrm>
          <a:prstGeom prst="rect">
            <a:avLst/>
          </a:prstGeom>
          <a:solidFill>
            <a:srgbClr val="FFCD1C"/>
          </a:solidFill>
          <a:ln w="9525">
            <a:noFill/>
          </a:ln>
        </p:spPr>
        <p:txBody>
          <a:bodyPr wrap="square" lIns="90000" tIns="45000" rIns="90000" bIns="45000" anchor="t" anchorCtr="0"/>
          <a:lstStyle/>
          <a:p>
            <a:pPr algn="ctr"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x-none" sz="4400" b="1" cap="small" dirty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x-none" sz="4400" b="1" cap="small" dirty="0" smtClean="0">
                <a:solidFill>
                  <a:srgbClr val="139C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recommandations socles </a:t>
            </a:r>
            <a:endParaRPr lang="fr-FR" altLang="x-none" sz="4400" b="1" cap="small" dirty="0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49580" hangingPunct="1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altLang="x-none" sz="4400" b="1" cap="small" dirty="0" err="1">
              <a:solidFill>
                <a:srgbClr val="139CD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532" y="131764"/>
            <a:ext cx="889533" cy="104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/>
          <a:stretch/>
        </p:blipFill>
        <p:spPr>
          <a:xfrm>
            <a:off x="431356" y="3744049"/>
            <a:ext cx="8450709" cy="30656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/>
          <a:stretch/>
        </p:blipFill>
        <p:spPr>
          <a:xfrm>
            <a:off x="3826782" y="1268664"/>
            <a:ext cx="2976492" cy="27072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488</Words>
  <Application>Microsoft Office PowerPoint</Application>
  <PresentationFormat>Affichage à l'écran (4:3)</PresentationFormat>
  <Paragraphs>105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Microsoft YaHei</vt:lpstr>
      <vt:lpstr>Aparajita</vt:lpstr>
      <vt:lpstr>Arial</vt:lpstr>
      <vt:lpstr>Calibri</vt:lpstr>
      <vt:lpstr>Lucida Sans Unicode</vt:lpstr>
      <vt:lpstr>Open Sans</vt:lpstr>
      <vt:lpstr>Times New Roman</vt:lpstr>
      <vt:lpstr>Wingdings</vt:lpstr>
      <vt:lpstr/>
      <vt:lpstr/>
      <vt:lpstr/>
      <vt:lpstr>une démarche de démocratie sanitaire avec les personnes en situation de précarité </vt:lpstr>
      <vt:lpstr>Présentation PowerPoint</vt:lpstr>
      <vt:lpstr> Calendrier sur  l'année 2021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Cathou</dc:creator>
  <cp:lastModifiedBy>PASQUAY, Corinne (SGMCAS)</cp:lastModifiedBy>
  <cp:revision>59</cp:revision>
  <dcterms:created xsi:type="dcterms:W3CDTF">2022-02-27T19:49:00Z</dcterms:created>
  <dcterms:modified xsi:type="dcterms:W3CDTF">2022-03-01T18:07:09Z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789948F6DE2648BD9A9558CAB36D4BEC</vt:lpwstr>
  </property>
  <property fmtid="{D5CDD505-2E9C-101B-9397-08002B2CF9AE}" pid="3" name="KSOProductBuildVer">
    <vt:lpwstr>1036-11.2.0.10466</vt:lpwstr>
  </property>
</Properties>
</file>