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 id="2147483833" r:id="rId2"/>
  </p:sldMasterIdLst>
  <p:notesMasterIdLst>
    <p:notesMasterId r:id="rId19"/>
  </p:notesMasterIdLst>
  <p:handoutMasterIdLst>
    <p:handoutMasterId r:id="rId20"/>
  </p:handoutMasterIdLst>
  <p:sldIdLst>
    <p:sldId id="392"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06" r:id="rId17"/>
    <p:sldId id="407" r:id="rId18"/>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ILLON, Jean-Emmanuel (DSI)" initials="PJ(" lastIdx="1" clrIdx="0">
    <p:extLst>
      <p:ext uri="{19B8F6BF-5375-455C-9EA6-DF929625EA0E}">
        <p15:presenceInfo xmlns:p15="http://schemas.microsoft.com/office/powerpoint/2012/main" userId="S-1-5-21-27022435-3177379373-3347635678-862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autoAdjust="0"/>
  </p:normalViewPr>
  <p:slideViewPr>
    <p:cSldViewPr showGuides="1">
      <p:cViewPr varScale="1">
        <p:scale>
          <a:sx n="142" d="100"/>
          <a:sy n="142" d="100"/>
        </p:scale>
        <p:origin x="138" y="198"/>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DC428BA-8953-497B-B4BE-5E210C67162A}" type="datetimeFigureOut">
              <a:rPr lang="fr-FR" smtClean="0"/>
              <a:t>02/03/2022</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3034A4A-EA67-4161-AB66-158003C72D14}" type="slidenum">
              <a:rPr lang="fr-FR" smtClean="0"/>
              <a:t>‹N°›</a:t>
            </a:fld>
            <a:endParaRPr lang="fr-FR"/>
          </a:p>
        </p:txBody>
      </p:sp>
    </p:spTree>
    <p:extLst>
      <p:ext uri="{BB962C8B-B14F-4D97-AF65-F5344CB8AC3E}">
        <p14:creationId xmlns:p14="http://schemas.microsoft.com/office/powerpoint/2010/main" val="2266269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02/03/2022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02/03/2022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272419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02/03/2022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357034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02/03/2022</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4134325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3755722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122009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02/03/2022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23478"/>
            <a:ext cx="2015735" cy="1569504"/>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883058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02/03/2022</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832896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02/03/2022</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smtClean="0"/>
              <a:t>Direction générale </a:t>
            </a:r>
          </a:p>
          <a:p>
            <a:r>
              <a:rPr lang="fr-FR" dirty="0" smtClean="0"/>
              <a:t>de l’offre de soins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7400" y="195486"/>
            <a:ext cx="3566527" cy="2776991"/>
          </a:xfrm>
          <a:prstGeom prst="rect">
            <a:avLst/>
          </a:prstGeom>
        </p:spPr>
      </p:pic>
    </p:spTree>
    <p:extLst>
      <p:ext uri="{BB962C8B-B14F-4D97-AF65-F5344CB8AC3E}">
        <p14:creationId xmlns:p14="http://schemas.microsoft.com/office/powerpoint/2010/main" val="10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age de garde standard">
    <p:spTree>
      <p:nvGrpSpPr>
        <p:cNvPr id="1" name=""/>
        <p:cNvGrpSpPr/>
        <p:nvPr/>
      </p:nvGrpSpPr>
      <p:grpSpPr>
        <a:xfrm>
          <a:off x="0" y="0"/>
          <a:ext cx="0" cy="0"/>
          <a:chOff x="0" y="0"/>
          <a:chExt cx="0" cy="0"/>
        </a:xfrm>
      </p:grpSpPr>
      <p:sp>
        <p:nvSpPr>
          <p:cNvPr id="19" name="Espace réservé du texte 15">
            <a:extLst>
              <a:ext uri="{FF2B5EF4-FFF2-40B4-BE49-F238E27FC236}">
                <a16:creationId xmlns:a16="http://schemas.microsoft.com/office/drawing/2014/main" id="{5BB2B444-FA19-E640-A074-0CEC5B9CE990}"/>
              </a:ext>
            </a:extLst>
          </p:cNvPr>
          <p:cNvSpPr>
            <a:spLocks noGrp="1"/>
          </p:cNvSpPr>
          <p:nvPr>
            <p:ph type="body" sz="quarter" idx="10" hasCustomPrompt="1"/>
          </p:nvPr>
        </p:nvSpPr>
        <p:spPr>
          <a:xfrm>
            <a:off x="4220535" y="1708150"/>
            <a:ext cx="4527929" cy="1007616"/>
          </a:xfrm>
          <a:prstGeom prst="rect">
            <a:avLst/>
          </a:prstGeom>
        </p:spPr>
        <p:txBody>
          <a:bodyPr/>
          <a:lstStyle>
            <a:lvl1pPr>
              <a:lnSpc>
                <a:spcPct val="80000"/>
              </a:lnSpc>
              <a:defRPr sz="2800" b="1" kern="800" cap="all" baseline="0"/>
            </a:lvl1pPr>
            <a:lvl2pPr marL="49213" indent="0">
              <a:buNone/>
              <a:tabLst/>
              <a:defRPr sz="2400" b="0">
                <a:solidFill>
                  <a:srgbClr val="575757"/>
                </a:solidFill>
              </a:defRPr>
            </a:lvl2pPr>
            <a:lvl3pPr marL="49213" indent="0">
              <a:buNone/>
              <a:tabLst/>
              <a:defRPr sz="1200"/>
            </a:lvl3pPr>
            <a:lvl4pPr marL="49213" indent="0">
              <a:buNone/>
              <a:tabLst/>
              <a:defRPr/>
            </a:lvl4pPr>
            <a:lvl5pPr marL="49213" indent="0">
              <a:buNone/>
              <a:tabLst/>
              <a:defRPr/>
            </a:lvl5pPr>
          </a:lstStyle>
          <a:p>
            <a:pPr lvl="0"/>
            <a:r>
              <a:rPr lang="fr-FR" dirty="0"/>
              <a:t>TITRE PRINCIPAL DU DOCUMENT</a:t>
            </a:r>
          </a:p>
        </p:txBody>
      </p:sp>
      <p:sp>
        <p:nvSpPr>
          <p:cNvPr id="20" name="Espace réservé du texte 19">
            <a:extLst>
              <a:ext uri="{FF2B5EF4-FFF2-40B4-BE49-F238E27FC236}">
                <a16:creationId xmlns:a16="http://schemas.microsoft.com/office/drawing/2014/main" id="{1586977B-7B7A-9249-B077-928035E6C92A}"/>
              </a:ext>
            </a:extLst>
          </p:cNvPr>
          <p:cNvSpPr>
            <a:spLocks noGrp="1"/>
          </p:cNvSpPr>
          <p:nvPr>
            <p:ph type="body" sz="quarter" idx="11" hasCustomPrompt="1"/>
          </p:nvPr>
        </p:nvSpPr>
        <p:spPr>
          <a:xfrm>
            <a:off x="4211960" y="2859782"/>
            <a:ext cx="4537075" cy="627505"/>
          </a:xfrm>
          <a:prstGeom prst="rect">
            <a:avLst/>
          </a:prstGeom>
        </p:spPr>
        <p:txBody>
          <a:bodyPr/>
          <a:lstStyle>
            <a:lvl1pPr>
              <a:lnSpc>
                <a:spcPct val="80000"/>
              </a:lnSpc>
              <a:defRPr b="0">
                <a:solidFill>
                  <a:srgbClr val="575757"/>
                </a:solidFill>
              </a:defRPr>
            </a:lvl1pPr>
          </a:lstStyle>
          <a:p>
            <a:pPr lvl="0"/>
            <a:r>
              <a:rPr lang="fr-FR" dirty="0"/>
              <a:t>Sous titre / Complément</a:t>
            </a:r>
          </a:p>
        </p:txBody>
      </p:sp>
      <p:sp>
        <p:nvSpPr>
          <p:cNvPr id="22" name="Espace réservé du texte 21">
            <a:extLst>
              <a:ext uri="{FF2B5EF4-FFF2-40B4-BE49-F238E27FC236}">
                <a16:creationId xmlns:a16="http://schemas.microsoft.com/office/drawing/2014/main" id="{FC509A42-19AD-CE45-9631-39CA09E7EA3F}"/>
              </a:ext>
            </a:extLst>
          </p:cNvPr>
          <p:cNvSpPr>
            <a:spLocks noGrp="1"/>
          </p:cNvSpPr>
          <p:nvPr>
            <p:ph type="body" sz="quarter" idx="12" hasCustomPrompt="1"/>
          </p:nvPr>
        </p:nvSpPr>
        <p:spPr>
          <a:xfrm>
            <a:off x="4211960" y="3723878"/>
            <a:ext cx="4527550" cy="385120"/>
          </a:xfrm>
          <a:prstGeom prst="rect">
            <a:avLst/>
          </a:prstGeom>
        </p:spPr>
        <p:txBody>
          <a:bodyPr/>
          <a:lstStyle>
            <a:lvl1pPr>
              <a:defRPr sz="1200" b="0">
                <a:solidFill>
                  <a:srgbClr val="575757"/>
                </a:solidFill>
              </a:defRPr>
            </a:lvl1pPr>
          </a:lstStyle>
          <a:p>
            <a:pPr lvl="0"/>
            <a:r>
              <a:rPr lang="fr-FR" dirty="0"/>
              <a:t>Date | Emetteur</a:t>
            </a:r>
          </a:p>
        </p:txBody>
      </p:sp>
      <p:grpSp>
        <p:nvGrpSpPr>
          <p:cNvPr id="7" name="Groupe 6"/>
          <p:cNvGrpSpPr/>
          <p:nvPr userDrawn="1"/>
        </p:nvGrpSpPr>
        <p:grpSpPr>
          <a:xfrm>
            <a:off x="0" y="51470"/>
            <a:ext cx="9144000" cy="5112568"/>
            <a:chOff x="0" y="51470"/>
            <a:chExt cx="9144000" cy="5112568"/>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75690" y="177315"/>
              <a:ext cx="1361392" cy="4698691"/>
            </a:xfrm>
            <a:prstGeom prst="rect">
              <a:avLst/>
            </a:prstGeom>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8985" y="1884334"/>
              <a:ext cx="1384703" cy="1221797"/>
            </a:xfrm>
            <a:prstGeom prst="rect">
              <a:avLst/>
            </a:prstGeom>
          </p:spPr>
        </p:pic>
        <p:sp>
          <p:nvSpPr>
            <p:cNvPr id="6" name="Rectangle 5"/>
            <p:cNvSpPr/>
            <p:nvPr userDrawn="1"/>
          </p:nvSpPr>
          <p:spPr>
            <a:xfrm>
              <a:off x="107504" y="51470"/>
              <a:ext cx="86409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15" name="Rectangle 14"/>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spTree>
    <p:extLst>
      <p:ext uri="{BB962C8B-B14F-4D97-AF65-F5344CB8AC3E}">
        <p14:creationId xmlns:p14="http://schemas.microsoft.com/office/powerpoint/2010/main" val="326282626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66727" y="87474"/>
            <a:ext cx="8209731" cy="540006"/>
          </a:xfrm>
          <a:prstGeom prst="rect">
            <a:avLst/>
          </a:prstGeom>
        </p:spPr>
        <p:txBody>
          <a:bodyPr/>
          <a:lstStyle>
            <a:lvl1pPr>
              <a:defRPr/>
            </a:lvl1pPr>
          </a:lstStyle>
          <a:p>
            <a:r>
              <a:rPr lang="fr-FR" dirty="0"/>
              <a:t>Titre de la slide</a:t>
            </a:r>
          </a:p>
        </p:txBody>
      </p:sp>
      <p:sp>
        <p:nvSpPr>
          <p:cNvPr id="6" name="Espace réservé du numéro de diapositive 5"/>
          <p:cNvSpPr>
            <a:spLocks noGrp="1"/>
          </p:cNvSpPr>
          <p:nvPr>
            <p:ph type="sldNum" sz="quarter" idx="12"/>
          </p:nvPr>
        </p:nvSpPr>
        <p:spPr>
          <a:xfrm>
            <a:off x="8605142" y="4753522"/>
            <a:ext cx="287338" cy="270030"/>
          </a:xfrm>
          <a:prstGeom prst="rect">
            <a:avLst/>
          </a:prstGeom>
        </p:spPr>
        <p:txBody>
          <a:bodyPr/>
          <a:lstStyle>
            <a:lvl1pPr>
              <a:defRPr>
                <a:solidFill>
                  <a:srgbClr val="575757"/>
                </a:solidFill>
              </a:defRPr>
            </a:lvl1pPr>
          </a:lstStyle>
          <a:p>
            <a:fld id="{646E7B68-C406-4B5C-B79D-A1CDE10CB85D}" type="slidenum">
              <a:rPr lang="fr-FR" smtClean="0"/>
              <a:pPr/>
              <a:t>‹N°›</a:t>
            </a:fld>
            <a:endParaRPr lang="fr-FR" dirty="0"/>
          </a:p>
        </p:txBody>
      </p:sp>
      <p:sp>
        <p:nvSpPr>
          <p:cNvPr id="4" name="Espace réservé du contenu 3"/>
          <p:cNvSpPr>
            <a:spLocks noGrp="1"/>
          </p:cNvSpPr>
          <p:nvPr>
            <p:ph sz="quarter" idx="18"/>
          </p:nvPr>
        </p:nvSpPr>
        <p:spPr>
          <a:xfrm>
            <a:off x="466200" y="1061100"/>
            <a:ext cx="8211600" cy="3402000"/>
          </a:xfrm>
          <a:prstGeom prst="rect">
            <a:avLst/>
          </a:prstGeom>
        </p:spPr>
        <p:txBody>
          <a:bodyPr>
            <a:noAutofit/>
          </a:bodyPr>
          <a:lstStyle>
            <a:lvl1pPr marL="0" indent="0">
              <a:buSzPct val="140000"/>
              <a:buFont typeface="Wingdings" panose="05000000000000000000" pitchFamily="2" charset="2"/>
              <a:buNone/>
              <a:defRPr sz="2400"/>
            </a:lvl1pPr>
            <a:lvl2pPr marL="719964" marR="0" indent="-285736" algn="l" defTabSz="914355" rtl="0" eaLnBrk="1" fontAlgn="auto" latinLnBrk="0" hangingPunct="1">
              <a:lnSpc>
                <a:spcPct val="100000"/>
              </a:lnSpc>
              <a:spcBef>
                <a:spcPts val="900"/>
              </a:spcBef>
              <a:spcAft>
                <a:spcPts val="0"/>
              </a:spcAft>
              <a:buClr>
                <a:srgbClr val="006AB2"/>
              </a:buClr>
              <a:buSzPct val="100000"/>
              <a:buFont typeface="Wingdings 3" panose="05040102010807070707" pitchFamily="18" charset="2"/>
              <a:buChar char="u"/>
              <a:tabLst/>
              <a:defRPr sz="1800" baseline="0">
                <a:solidFill>
                  <a:schemeClr val="tx2"/>
                </a:solidFill>
              </a:defRPr>
            </a:lvl2pPr>
            <a:lvl3pPr marL="1079946" marR="0" indent="-251988" algn="l" defTabSz="914355" rtl="0" eaLnBrk="1" fontAlgn="auto" latinLnBrk="0" hangingPunct="1">
              <a:lnSpc>
                <a:spcPct val="100000"/>
              </a:lnSpc>
              <a:spcBef>
                <a:spcPts val="400"/>
              </a:spcBef>
              <a:spcAft>
                <a:spcPts val="0"/>
              </a:spcAft>
              <a:buClrTx/>
              <a:buSzTx/>
              <a:buFont typeface="Webdings" panose="05030102010509060703" pitchFamily="18" charset="2"/>
              <a:buChar char="&lt;"/>
              <a:tabLst/>
              <a:defRPr sz="1600">
                <a:solidFill>
                  <a:srgbClr val="575757"/>
                </a:solidFill>
              </a:defRPr>
            </a:lvl3pPr>
            <a:lvl4pPr marL="1439928" marR="0" indent="-215990" algn="l" defTabSz="914355" rtl="0" eaLnBrk="1" fontAlgn="auto" latinLnBrk="0" hangingPunct="1">
              <a:lnSpc>
                <a:spcPct val="100000"/>
              </a:lnSpc>
              <a:spcBef>
                <a:spcPts val="400"/>
              </a:spcBef>
              <a:spcAft>
                <a:spcPts val="0"/>
              </a:spcAft>
              <a:buClrTx/>
              <a:buSzPct val="130000"/>
              <a:buFont typeface="Arial" panose="020B0604020202020204" pitchFamily="34" charset="0"/>
              <a:buChar char="•"/>
              <a:tabLst/>
              <a:defRPr sz="1400">
                <a:solidFill>
                  <a:srgbClr val="575757"/>
                </a:solidFill>
              </a:defRPr>
            </a:lvl4pPr>
            <a:lvl5pPr marL="1799910" marR="0" indent="-215990" algn="l" defTabSz="914355" rtl="0" eaLnBrk="1" fontAlgn="auto" latinLnBrk="0" hangingPunct="1">
              <a:lnSpc>
                <a:spcPct val="100000"/>
              </a:lnSpc>
              <a:spcBef>
                <a:spcPts val="200"/>
              </a:spcBef>
              <a:spcAft>
                <a:spcPts val="0"/>
              </a:spcAft>
              <a:buClrTx/>
              <a:buSzPct val="110000"/>
              <a:buFont typeface="Arial" pitchFamily="34" charset="0"/>
              <a:buChar char="•"/>
              <a:tabLst/>
              <a:defRPr sz="1400">
                <a:solidFill>
                  <a:srgbClr val="575757"/>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kumimoji="0" lang="fr-FR" sz="1400" b="0" i="0" u="none" strike="noStrike" kern="1200" cap="none" spc="0" normalizeH="0" baseline="0" noProof="0" dirty="0">
              <a:ln>
                <a:noFill/>
              </a:ln>
              <a:solidFill>
                <a:srgbClr val="575757"/>
              </a:solidFill>
              <a:effectLst/>
              <a:uLnTx/>
              <a:uFillTx/>
              <a:latin typeface="+mn-lt"/>
              <a:ea typeface="+mn-ea"/>
              <a:cs typeface="+mn-cs"/>
            </a:endParaRPr>
          </a:p>
        </p:txBody>
      </p:sp>
      <p:sp>
        <p:nvSpPr>
          <p:cNvPr id="5" name="Espace réservé du pied de page 4"/>
          <p:cNvSpPr>
            <a:spLocks noGrp="1"/>
          </p:cNvSpPr>
          <p:nvPr>
            <p:ph type="ftr" sz="quarter" idx="19"/>
          </p:nvPr>
        </p:nvSpPr>
        <p:spPr>
          <a:xfrm>
            <a:off x="1533946" y="4746178"/>
            <a:ext cx="6926486" cy="273844"/>
          </a:xfrm>
          <a:prstGeom prst="rect">
            <a:avLst/>
          </a:prstGeom>
        </p:spPr>
        <p:txBody>
          <a:bodyPr/>
          <a:lstStyle/>
          <a:p>
            <a:r>
              <a:rPr lang="fr-FR" sz="900" i="1">
                <a:latin typeface="Arial"/>
                <a:ea typeface="+mn-ea"/>
              </a:rPr>
              <a:t>Programme ROR - Réunion budgétaire 28/04/2020</a:t>
            </a:r>
            <a:endParaRPr lang="fr-FR" sz="900" i="1" dirty="0">
              <a:latin typeface="Arial"/>
              <a:ea typeface="+mn-ea"/>
            </a:endParaRPr>
          </a:p>
        </p:txBody>
      </p:sp>
    </p:spTree>
    <p:extLst>
      <p:ext uri="{BB962C8B-B14F-4D97-AF65-F5344CB8AC3E}">
        <p14:creationId xmlns:p14="http://schemas.microsoft.com/office/powerpoint/2010/main" val="212555998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ommaire">
    <p:spTree>
      <p:nvGrpSpPr>
        <p:cNvPr id="1" name=""/>
        <p:cNvGrpSpPr/>
        <p:nvPr/>
      </p:nvGrpSpPr>
      <p:grpSpPr>
        <a:xfrm>
          <a:off x="0" y="0"/>
          <a:ext cx="0" cy="0"/>
          <a:chOff x="0" y="0"/>
          <a:chExt cx="0" cy="0"/>
        </a:xfrm>
      </p:grpSpPr>
      <p:sp>
        <p:nvSpPr>
          <p:cNvPr id="17" name="Espace réservé du texte 4">
            <a:extLst>
              <a:ext uri="{FF2B5EF4-FFF2-40B4-BE49-F238E27FC236}">
                <a16:creationId xmlns:a16="http://schemas.microsoft.com/office/drawing/2014/main" id="{C42B8BEC-A297-D144-830B-2CE5A4CB52BB}"/>
              </a:ext>
            </a:extLst>
          </p:cNvPr>
          <p:cNvSpPr>
            <a:spLocks noGrp="1"/>
          </p:cNvSpPr>
          <p:nvPr>
            <p:ph type="body" sz="quarter" idx="10" hasCustomPrompt="1"/>
          </p:nvPr>
        </p:nvSpPr>
        <p:spPr>
          <a:xfrm>
            <a:off x="4355976" y="1059583"/>
            <a:ext cx="3671888" cy="504056"/>
          </a:xfrm>
          <a:prstGeom prst="rect">
            <a:avLst/>
          </a:prstGeom>
        </p:spPr>
        <p:txBody>
          <a:bodyPr/>
          <a:lstStyle>
            <a:lvl1pPr>
              <a:lnSpc>
                <a:spcPct val="80000"/>
              </a:lnSpc>
              <a:defRPr sz="2800" b="1"/>
            </a:lvl1pPr>
          </a:lstStyle>
          <a:p>
            <a:pPr lvl="0"/>
            <a:r>
              <a:rPr lang="fr-FR" dirty="0"/>
              <a:t>Sommaire</a:t>
            </a:r>
          </a:p>
        </p:txBody>
      </p:sp>
      <p:sp>
        <p:nvSpPr>
          <p:cNvPr id="7" name="Espace réservé du texte 6">
            <a:extLst>
              <a:ext uri="{FF2B5EF4-FFF2-40B4-BE49-F238E27FC236}">
                <a16:creationId xmlns:a16="http://schemas.microsoft.com/office/drawing/2014/main" id="{30EAB5DC-58D4-B443-8B41-7AEFD4F14DB4}"/>
              </a:ext>
            </a:extLst>
          </p:cNvPr>
          <p:cNvSpPr>
            <a:spLocks noGrp="1"/>
          </p:cNvSpPr>
          <p:nvPr>
            <p:ph type="body" sz="quarter" idx="11" hasCustomPrompt="1"/>
          </p:nvPr>
        </p:nvSpPr>
        <p:spPr>
          <a:xfrm>
            <a:off x="4355976" y="1891086"/>
            <a:ext cx="3671887" cy="379412"/>
          </a:xfrm>
          <a:prstGeom prst="rect">
            <a:avLst/>
          </a:prstGeom>
        </p:spPr>
        <p:txBody>
          <a:bodyPr/>
          <a:lstStyle>
            <a:lvl1pPr>
              <a:defRPr sz="1600" b="0"/>
            </a:lvl1pPr>
          </a:lstStyle>
          <a:p>
            <a:pPr lvl="0"/>
            <a:r>
              <a:rPr lang="fr-FR" dirty="0"/>
              <a:t>Partie 1 :</a:t>
            </a:r>
          </a:p>
        </p:txBody>
      </p:sp>
      <p:sp>
        <p:nvSpPr>
          <p:cNvPr id="18" name="Espace réservé du texte 17">
            <a:extLst>
              <a:ext uri="{FF2B5EF4-FFF2-40B4-BE49-F238E27FC236}">
                <a16:creationId xmlns:a16="http://schemas.microsoft.com/office/drawing/2014/main" id="{1586C27F-6A51-2C4D-BBED-ABC4D3299341}"/>
              </a:ext>
            </a:extLst>
          </p:cNvPr>
          <p:cNvSpPr>
            <a:spLocks noGrp="1"/>
          </p:cNvSpPr>
          <p:nvPr>
            <p:ph type="body" sz="quarter" idx="12" hasCustomPrompt="1"/>
          </p:nvPr>
        </p:nvSpPr>
        <p:spPr>
          <a:xfrm>
            <a:off x="4355976" y="2301296"/>
            <a:ext cx="3671887" cy="379411"/>
          </a:xfrm>
          <a:prstGeom prst="rect">
            <a:avLst/>
          </a:prstGeom>
        </p:spPr>
        <p:txBody>
          <a:bodyPr/>
          <a:lstStyle>
            <a:lvl1pPr>
              <a:defRPr sz="1600" b="0"/>
            </a:lvl1pPr>
          </a:lstStyle>
          <a:p>
            <a:pPr lvl="0"/>
            <a:r>
              <a:rPr lang="fr-FR" dirty="0"/>
              <a:t>Partie 2 :</a:t>
            </a:r>
          </a:p>
        </p:txBody>
      </p:sp>
      <p:sp>
        <p:nvSpPr>
          <p:cNvPr id="20" name="Espace réservé du texte 19">
            <a:extLst>
              <a:ext uri="{FF2B5EF4-FFF2-40B4-BE49-F238E27FC236}">
                <a16:creationId xmlns:a16="http://schemas.microsoft.com/office/drawing/2014/main" id="{F05086BC-FE33-6C41-8594-34707F504893}"/>
              </a:ext>
            </a:extLst>
          </p:cNvPr>
          <p:cNvSpPr>
            <a:spLocks noGrp="1"/>
          </p:cNvSpPr>
          <p:nvPr>
            <p:ph type="body" sz="quarter" idx="13" hasCustomPrompt="1"/>
          </p:nvPr>
        </p:nvSpPr>
        <p:spPr>
          <a:xfrm>
            <a:off x="4355976" y="2710645"/>
            <a:ext cx="3671887" cy="379412"/>
          </a:xfrm>
          <a:prstGeom prst="rect">
            <a:avLst/>
          </a:prstGeom>
        </p:spPr>
        <p:txBody>
          <a:bodyPr/>
          <a:lstStyle>
            <a:lvl1pPr>
              <a:defRPr sz="1600" b="0"/>
            </a:lvl1pPr>
          </a:lstStyle>
          <a:p>
            <a:pPr lvl="0"/>
            <a:r>
              <a:rPr lang="fr-FR" dirty="0"/>
              <a:t>Partie 3 :</a:t>
            </a:r>
          </a:p>
        </p:txBody>
      </p:sp>
      <p:sp>
        <p:nvSpPr>
          <p:cNvPr id="22" name="Espace réservé du texte 21">
            <a:extLst>
              <a:ext uri="{FF2B5EF4-FFF2-40B4-BE49-F238E27FC236}">
                <a16:creationId xmlns:a16="http://schemas.microsoft.com/office/drawing/2014/main" id="{05601626-CE0E-D84F-801F-16C163C86C64}"/>
              </a:ext>
            </a:extLst>
          </p:cNvPr>
          <p:cNvSpPr>
            <a:spLocks noGrp="1"/>
          </p:cNvSpPr>
          <p:nvPr>
            <p:ph type="body" sz="quarter" idx="14" hasCustomPrompt="1"/>
          </p:nvPr>
        </p:nvSpPr>
        <p:spPr>
          <a:xfrm>
            <a:off x="4355976" y="3119995"/>
            <a:ext cx="3671887" cy="379412"/>
          </a:xfrm>
          <a:prstGeom prst="rect">
            <a:avLst/>
          </a:prstGeom>
        </p:spPr>
        <p:txBody>
          <a:bodyPr/>
          <a:lstStyle>
            <a:lvl1pPr>
              <a:defRPr sz="1600" b="0"/>
            </a:lvl1pPr>
          </a:lstStyle>
          <a:p>
            <a:pPr lvl="0"/>
            <a:r>
              <a:rPr lang="fr-FR" dirty="0"/>
              <a:t>Partie 4 :</a:t>
            </a:r>
          </a:p>
        </p:txBody>
      </p:sp>
      <p:grpSp>
        <p:nvGrpSpPr>
          <p:cNvPr id="2" name="Groupe 1"/>
          <p:cNvGrpSpPr/>
          <p:nvPr userDrawn="1"/>
        </p:nvGrpSpPr>
        <p:grpSpPr>
          <a:xfrm>
            <a:off x="0" y="51470"/>
            <a:ext cx="9144000" cy="5112568"/>
            <a:chOff x="0" y="51470"/>
            <a:chExt cx="9144000" cy="5112568"/>
          </a:xfrm>
        </p:grpSpPr>
        <p:pic>
          <p:nvPicPr>
            <p:cNvPr id="23" name="Imag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8985" y="1884334"/>
              <a:ext cx="1384703" cy="1221797"/>
            </a:xfrm>
            <a:prstGeom prst="rect">
              <a:avLst/>
            </a:prstGeom>
          </p:spPr>
        </p:pic>
        <p:sp>
          <p:nvSpPr>
            <p:cNvPr id="24" name="Rectangle 23"/>
            <p:cNvSpPr/>
            <p:nvPr userDrawn="1"/>
          </p:nvSpPr>
          <p:spPr>
            <a:xfrm>
              <a:off x="107504" y="51470"/>
              <a:ext cx="86409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25" name="Rectangle 24"/>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sp>
        <p:nvSpPr>
          <p:cNvPr id="26" name="Espace réservé du texte 21">
            <a:extLst>
              <a:ext uri="{FF2B5EF4-FFF2-40B4-BE49-F238E27FC236}">
                <a16:creationId xmlns:a16="http://schemas.microsoft.com/office/drawing/2014/main" id="{05601626-CE0E-D84F-801F-16C163C86C64}"/>
              </a:ext>
            </a:extLst>
          </p:cNvPr>
          <p:cNvSpPr>
            <a:spLocks noGrp="1"/>
          </p:cNvSpPr>
          <p:nvPr>
            <p:ph type="body" sz="quarter" idx="15" hasCustomPrompt="1"/>
          </p:nvPr>
        </p:nvSpPr>
        <p:spPr>
          <a:xfrm>
            <a:off x="4352202" y="3527826"/>
            <a:ext cx="3671887" cy="379412"/>
          </a:xfrm>
          <a:prstGeom prst="rect">
            <a:avLst/>
          </a:prstGeom>
        </p:spPr>
        <p:txBody>
          <a:bodyPr/>
          <a:lstStyle>
            <a:lvl1pPr>
              <a:defRPr sz="1600" b="0"/>
            </a:lvl1pPr>
          </a:lstStyle>
          <a:p>
            <a:pPr lvl="0"/>
            <a:r>
              <a:rPr lang="fr-FR" dirty="0"/>
              <a:t>Partie 5 :</a:t>
            </a:r>
          </a:p>
        </p:txBody>
      </p:sp>
    </p:spTree>
    <p:extLst>
      <p:ext uri="{BB962C8B-B14F-4D97-AF65-F5344CB8AC3E}">
        <p14:creationId xmlns:p14="http://schemas.microsoft.com/office/powerpoint/2010/main" val="400670879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02/03/2022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3"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2888137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ntercalaire Chapitr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42CE65B-B620-1549-8249-1631FCF47845}"/>
              </a:ext>
            </a:extLst>
          </p:cNvPr>
          <p:cNvSpPr>
            <a:spLocks noGrp="1"/>
          </p:cNvSpPr>
          <p:nvPr>
            <p:ph type="body" sz="quarter" idx="10" hasCustomPrompt="1"/>
          </p:nvPr>
        </p:nvSpPr>
        <p:spPr>
          <a:xfrm>
            <a:off x="4427538" y="1708150"/>
            <a:ext cx="2880766" cy="1079500"/>
          </a:xfrm>
          <a:prstGeom prst="rect">
            <a:avLst/>
          </a:prstGeom>
        </p:spPr>
        <p:txBody>
          <a:bodyPr/>
          <a:lstStyle>
            <a:lvl1pPr>
              <a:lnSpc>
                <a:spcPct val="80000"/>
              </a:lnSpc>
              <a:defRPr sz="2800" b="1" kern="800" cap="all" baseline="0"/>
            </a:lvl1pPr>
          </a:lstStyle>
          <a:p>
            <a:pPr lvl="0"/>
            <a:r>
              <a:rPr lang="fr-FR" dirty="0"/>
              <a:t>TITRE DU CHAPITRE</a:t>
            </a:r>
          </a:p>
        </p:txBody>
      </p:sp>
      <p:sp>
        <p:nvSpPr>
          <p:cNvPr id="9" name="Espace réservé du texte 8">
            <a:extLst>
              <a:ext uri="{FF2B5EF4-FFF2-40B4-BE49-F238E27FC236}">
                <a16:creationId xmlns:a16="http://schemas.microsoft.com/office/drawing/2014/main" id="{41F1EDEC-F39E-9742-B233-A7242DE08C46}"/>
              </a:ext>
            </a:extLst>
          </p:cNvPr>
          <p:cNvSpPr>
            <a:spLocks noGrp="1"/>
          </p:cNvSpPr>
          <p:nvPr>
            <p:ph type="body" sz="quarter" idx="11" hasCustomPrompt="1"/>
          </p:nvPr>
        </p:nvSpPr>
        <p:spPr>
          <a:xfrm>
            <a:off x="4427538" y="2932113"/>
            <a:ext cx="3744912" cy="647700"/>
          </a:xfrm>
          <a:prstGeom prst="rect">
            <a:avLst/>
          </a:prstGeom>
        </p:spPr>
        <p:txBody>
          <a:bodyPr/>
          <a:lstStyle>
            <a:lvl1pPr>
              <a:lnSpc>
                <a:spcPct val="80000"/>
              </a:lnSpc>
              <a:spcBef>
                <a:spcPts val="0"/>
              </a:spcBef>
              <a:defRPr b="0">
                <a:solidFill>
                  <a:srgbClr val="575757"/>
                </a:solidFill>
              </a:defRPr>
            </a:lvl1pPr>
          </a:lstStyle>
          <a:p>
            <a:pPr lvl="0"/>
            <a:r>
              <a:rPr lang="fr-FR" dirty="0"/>
              <a:t>Sous titre éventuel</a:t>
            </a:r>
          </a:p>
        </p:txBody>
      </p:sp>
      <p:grpSp>
        <p:nvGrpSpPr>
          <p:cNvPr id="4" name="Groupe 3"/>
          <p:cNvGrpSpPr/>
          <p:nvPr userDrawn="1"/>
        </p:nvGrpSpPr>
        <p:grpSpPr>
          <a:xfrm>
            <a:off x="0" y="51470"/>
            <a:ext cx="9144000" cy="5112568"/>
            <a:chOff x="0" y="51470"/>
            <a:chExt cx="9144000" cy="5112568"/>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2000" y="144016"/>
              <a:ext cx="1310182" cy="4803998"/>
            </a:xfrm>
            <a:prstGeom prst="rect">
              <a:avLst/>
            </a:prstGeom>
          </p:spPr>
        </p:pic>
        <p:pic>
          <p:nvPicPr>
            <p:cNvPr id="15" name="Imag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8985" y="1884334"/>
              <a:ext cx="1384703" cy="1221797"/>
            </a:xfrm>
            <a:prstGeom prst="rect">
              <a:avLst/>
            </a:prstGeom>
          </p:spPr>
        </p:pic>
        <p:sp>
          <p:nvSpPr>
            <p:cNvPr id="16" name="Rectangle 15"/>
            <p:cNvSpPr/>
            <p:nvPr userDrawn="1"/>
          </p:nvSpPr>
          <p:spPr>
            <a:xfrm>
              <a:off x="107504" y="51470"/>
              <a:ext cx="86409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17" name="Rectangle 16"/>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spTree>
    <p:extLst>
      <p:ext uri="{BB962C8B-B14F-4D97-AF65-F5344CB8AC3E}">
        <p14:creationId xmlns:p14="http://schemas.microsoft.com/office/powerpoint/2010/main" val="246037537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TSS avec n° page">
    <p:spTree>
      <p:nvGrpSpPr>
        <p:cNvPr id="1" name=""/>
        <p:cNvGrpSpPr/>
        <p:nvPr/>
      </p:nvGrpSpPr>
      <p:grpSpPr>
        <a:xfrm>
          <a:off x="0" y="0"/>
          <a:ext cx="0" cy="0"/>
          <a:chOff x="0" y="0"/>
          <a:chExt cx="0" cy="0"/>
        </a:xfrm>
      </p:grpSpPr>
      <p:sp>
        <p:nvSpPr>
          <p:cNvPr id="7" name="Rectangle 6"/>
          <p:cNvSpPr/>
          <p:nvPr userDrawn="1"/>
        </p:nvSpPr>
        <p:spPr>
          <a:xfrm>
            <a:off x="0" y="67385"/>
            <a:ext cx="1475656" cy="713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pic>
        <p:nvPicPr>
          <p:cNvPr id="3" name="Picture 3" descr="D:\TRAVAIL AURELIEN\Identité visuelle DGOS\affaires_sociales_150.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53" y="67386"/>
            <a:ext cx="569576" cy="4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descr="D:\TRAVAIL AURELIEN\Identité visuelle DGOS\Powerpoint 2016\png\DGOS-ROUG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3429" y="67385"/>
            <a:ext cx="709636" cy="518400"/>
          </a:xfrm>
          <a:prstGeom prst="rect">
            <a:avLst/>
          </a:prstGeom>
          <a:solidFill>
            <a:schemeClr val="bg1"/>
          </a:solidFill>
          <a:ln>
            <a:noFill/>
          </a:ln>
        </p:spPr>
      </p:pic>
      <p:pic>
        <p:nvPicPr>
          <p:cNvPr id="5" name="Picture 2" descr="C:\Users\pierre.maurel\Documents\Crea a ranger\CABINET SANTE\Transformation Système de Santé\Fichier 1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705181" y="4840003"/>
            <a:ext cx="302915" cy="227186"/>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17"/>
          <p:cNvSpPr>
            <a:spLocks noGrp="1"/>
          </p:cNvSpPr>
          <p:nvPr>
            <p:ph type="sldNum" sz="quarter" idx="10"/>
          </p:nvPr>
        </p:nvSpPr>
        <p:spPr>
          <a:xfrm>
            <a:off x="8676456" y="4852392"/>
            <a:ext cx="360362" cy="202406"/>
          </a:xfrm>
          <a:prstGeom prst="rect">
            <a:avLst/>
          </a:prstGeom>
        </p:spPr>
        <p:txBody>
          <a:bodyPr/>
          <a:lstStyle>
            <a:lvl1pPr algn="ctr">
              <a:defRPr sz="750">
                <a:solidFill>
                  <a:schemeClr val="bg1"/>
                </a:solidFill>
              </a:defRPr>
            </a:lvl1pPr>
          </a:lstStyle>
          <a:p>
            <a:pPr>
              <a:defRPr/>
            </a:pPr>
            <a:fld id="{FCE333C9-D661-4700-94C0-C874A3CCCC5E}" type="slidenum">
              <a:rPr lang="fr-FR" smtClean="0"/>
              <a:pPr>
                <a:defRPr/>
              </a:pPr>
              <a:t>‹N°›</a:t>
            </a:fld>
            <a:endParaRPr lang="fr-FR" dirty="0"/>
          </a:p>
        </p:txBody>
      </p:sp>
      <p:sp>
        <p:nvSpPr>
          <p:cNvPr id="10" name="Espace réservé du texte 9"/>
          <p:cNvSpPr>
            <a:spLocks noGrp="1"/>
          </p:cNvSpPr>
          <p:nvPr>
            <p:ph type="body" sz="quarter" idx="11"/>
          </p:nvPr>
        </p:nvSpPr>
        <p:spPr>
          <a:xfrm>
            <a:off x="467544" y="781162"/>
            <a:ext cx="8237636" cy="685800"/>
          </a:xfrm>
          <a:prstGeom prst="rect">
            <a:avLst/>
          </a:prstGeom>
        </p:spPr>
        <p:txBody>
          <a:bodyPr>
            <a:noAutofit/>
          </a:bodyPr>
          <a:lstStyle>
            <a:lvl1pPr>
              <a:defRPr sz="1500">
                <a:solidFill>
                  <a:schemeClr val="accent1"/>
                </a:solidFill>
              </a:defRPr>
            </a:lvl1pPr>
            <a:lvl2pPr>
              <a:defRPr sz="1350">
                <a:solidFill>
                  <a:schemeClr val="accent1"/>
                </a:solidFill>
              </a:defRPr>
            </a:lvl2pPr>
            <a:lvl3pPr>
              <a:defRPr sz="1200">
                <a:solidFill>
                  <a:schemeClr val="accent1"/>
                </a:solidFill>
              </a:defRPr>
            </a:lvl3pPr>
            <a:lvl4pPr>
              <a:defRPr sz="1050">
                <a:solidFill>
                  <a:schemeClr val="accent1"/>
                </a:solidFill>
              </a:defRPr>
            </a:lvl4pPr>
            <a:lvl5pPr>
              <a:defRPr sz="1050">
                <a:solidFill>
                  <a:schemeClr val="accent1"/>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1" name="Titre 10"/>
          <p:cNvSpPr>
            <a:spLocks noGrp="1"/>
          </p:cNvSpPr>
          <p:nvPr>
            <p:ph type="title"/>
          </p:nvPr>
        </p:nvSpPr>
        <p:spPr>
          <a:xfrm>
            <a:off x="1666172" y="149528"/>
            <a:ext cx="6858851" cy="464113"/>
          </a:xfrm>
          <a:prstGeom prst="rect">
            <a:avLst/>
          </a:prstGeom>
        </p:spPr>
        <p:txBody>
          <a:bodyPr/>
          <a:lstStyle>
            <a:lvl1pPr algn="l">
              <a:defRPr lang="fr-FR" sz="1800" b="1" kern="1200" dirty="0">
                <a:solidFill>
                  <a:schemeClr val="accent1"/>
                </a:solidFill>
                <a:latin typeface="+mn-lt"/>
                <a:ea typeface="+mn-ea"/>
                <a:cs typeface="+mn-cs"/>
              </a:defRPr>
            </a:lvl1pPr>
          </a:lstStyle>
          <a:p>
            <a:r>
              <a:rPr lang="fr-FR" dirty="0"/>
              <a:t>Modifiez le style du titre</a:t>
            </a:r>
          </a:p>
        </p:txBody>
      </p:sp>
      <p:cxnSp>
        <p:nvCxnSpPr>
          <p:cNvPr id="2" name="Connecteur droit 1"/>
          <p:cNvCxnSpPr/>
          <p:nvPr userDrawn="1"/>
        </p:nvCxnSpPr>
        <p:spPr>
          <a:xfrm>
            <a:off x="0" y="555526"/>
            <a:ext cx="1296000" cy="0"/>
          </a:xfrm>
          <a:prstGeom prst="line">
            <a:avLst/>
          </a:prstGeom>
          <a:ln w="50800">
            <a:solidFill>
              <a:srgbClr val="E108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095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43608" y="87474"/>
            <a:ext cx="7632850" cy="540006"/>
          </a:xfrm>
          <a:prstGeom prst="rect">
            <a:avLst/>
          </a:prstGeom>
        </p:spPr>
        <p:txBody>
          <a:bodyPr/>
          <a:lstStyle>
            <a:lvl1pPr>
              <a:defRPr/>
            </a:lvl1pPr>
          </a:lstStyle>
          <a:p>
            <a:r>
              <a:rPr lang="fr-FR"/>
              <a:t>Titre de la slide</a:t>
            </a:r>
          </a:p>
        </p:txBody>
      </p:sp>
      <p:sp>
        <p:nvSpPr>
          <p:cNvPr id="6" name="Espace réservé du numéro de diapositive 5"/>
          <p:cNvSpPr>
            <a:spLocks noGrp="1"/>
          </p:cNvSpPr>
          <p:nvPr>
            <p:ph type="sldNum" sz="quarter" idx="12"/>
          </p:nvPr>
        </p:nvSpPr>
        <p:spPr>
          <a:xfrm>
            <a:off x="8605142" y="4753522"/>
            <a:ext cx="287338" cy="270030"/>
          </a:xfrm>
          <a:prstGeom prst="rect">
            <a:avLst/>
          </a:prstGeom>
        </p:spPr>
        <p:txBody>
          <a:bodyPr/>
          <a:lstStyle>
            <a:lvl1pPr>
              <a:defRPr>
                <a:solidFill>
                  <a:srgbClr val="575757"/>
                </a:solidFill>
              </a:defRPr>
            </a:lvl1pPr>
          </a:lstStyle>
          <a:p>
            <a:fld id="{646E7B68-C406-4B5C-B79D-A1CDE10CB85D}" type="slidenum">
              <a:rPr lang="fr-FR" smtClean="0"/>
              <a:pPr/>
              <a:t>‹N°›</a:t>
            </a:fld>
            <a:endParaRPr lang="fr-FR"/>
          </a:p>
        </p:txBody>
      </p:sp>
      <p:sp>
        <p:nvSpPr>
          <p:cNvPr id="5" name="Espace réservé du pied de page 4"/>
          <p:cNvSpPr>
            <a:spLocks noGrp="1"/>
          </p:cNvSpPr>
          <p:nvPr>
            <p:ph type="ftr" sz="quarter" idx="13"/>
          </p:nvPr>
        </p:nvSpPr>
        <p:spPr>
          <a:xfrm>
            <a:off x="1533946" y="4746178"/>
            <a:ext cx="6926486" cy="273844"/>
          </a:xfrm>
          <a:prstGeom prst="rect">
            <a:avLst/>
          </a:prstGeom>
        </p:spPr>
        <p:txBody>
          <a:bodyPr/>
          <a:lstStyle/>
          <a:p>
            <a:endParaRPr lang="fr-FR" sz="900" i="1">
              <a:latin typeface="Arial"/>
              <a:ea typeface="+mn-ea"/>
            </a:endParaRPr>
          </a:p>
        </p:txBody>
      </p:sp>
    </p:spTree>
    <p:extLst>
      <p:ext uri="{BB962C8B-B14F-4D97-AF65-F5344CB8AC3E}">
        <p14:creationId xmlns:p14="http://schemas.microsoft.com/office/powerpoint/2010/main" val="383621086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 de contenu">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F0FA443-899E-1A41-B058-131D33D76019}"/>
              </a:ext>
            </a:extLst>
          </p:cNvPr>
          <p:cNvSpPr txBox="1"/>
          <p:nvPr userDrawn="1"/>
        </p:nvSpPr>
        <p:spPr>
          <a:xfrm>
            <a:off x="5241471" y="3233057"/>
            <a:ext cx="0" cy="0"/>
          </a:xfrm>
          <a:prstGeom prst="rect">
            <a:avLst/>
          </a:prstGeom>
          <a:noFill/>
        </p:spPr>
        <p:txBody>
          <a:bodyPr wrap="none" lIns="72000" tIns="108000" rIns="72000" bIns="108000" rtlCol="0" anchor="ctr" anchorCtr="0">
            <a:normAutofit fontScale="25000" lnSpcReduction="20000"/>
          </a:bodyPr>
          <a:lstStyle/>
          <a:p>
            <a:pPr algn="ctr"/>
            <a:endParaRPr lang="fr-FR" sz="1500" dirty="0" err="1">
              <a:solidFill>
                <a:srgbClr val="575757"/>
              </a:solidFill>
            </a:endParaRPr>
          </a:p>
        </p:txBody>
      </p:sp>
      <p:sp>
        <p:nvSpPr>
          <p:cNvPr id="3" name="ZoneTexte 2">
            <a:extLst>
              <a:ext uri="{FF2B5EF4-FFF2-40B4-BE49-F238E27FC236}">
                <a16:creationId xmlns:a16="http://schemas.microsoft.com/office/drawing/2014/main" id="{7600C8B8-5284-884E-A68D-6CC949DC8515}"/>
              </a:ext>
            </a:extLst>
          </p:cNvPr>
          <p:cNvSpPr txBox="1"/>
          <p:nvPr userDrawn="1"/>
        </p:nvSpPr>
        <p:spPr>
          <a:xfrm>
            <a:off x="5715000" y="3608614"/>
            <a:ext cx="0" cy="0"/>
          </a:xfrm>
          <a:prstGeom prst="rect">
            <a:avLst/>
          </a:prstGeom>
          <a:noFill/>
        </p:spPr>
        <p:txBody>
          <a:bodyPr wrap="none" lIns="72000" tIns="108000" rIns="72000" bIns="108000" rtlCol="0" anchor="ctr" anchorCtr="0">
            <a:normAutofit fontScale="25000" lnSpcReduction="20000"/>
          </a:bodyPr>
          <a:lstStyle/>
          <a:p>
            <a:pPr algn="ctr"/>
            <a:endParaRPr lang="fr-FR" sz="1500" dirty="0" err="1">
              <a:solidFill>
                <a:srgbClr val="575757"/>
              </a:solidFill>
            </a:endParaRPr>
          </a:p>
        </p:txBody>
      </p:sp>
      <p:sp>
        <p:nvSpPr>
          <p:cNvPr id="10" name="Espace réservé du texte 9">
            <a:extLst>
              <a:ext uri="{FF2B5EF4-FFF2-40B4-BE49-F238E27FC236}">
                <a16:creationId xmlns:a16="http://schemas.microsoft.com/office/drawing/2014/main" id="{6A3A60AB-D0ED-CB4D-B68A-C367EFD60179}"/>
              </a:ext>
            </a:extLst>
          </p:cNvPr>
          <p:cNvSpPr>
            <a:spLocks noGrp="1"/>
          </p:cNvSpPr>
          <p:nvPr>
            <p:ph type="body" sz="quarter" idx="10" hasCustomPrompt="1"/>
          </p:nvPr>
        </p:nvSpPr>
        <p:spPr>
          <a:xfrm>
            <a:off x="971600" y="123478"/>
            <a:ext cx="7920880" cy="774000"/>
          </a:xfrm>
          <a:prstGeom prst="rect">
            <a:avLst/>
          </a:prstGeom>
        </p:spPr>
        <p:txBody>
          <a:bodyPr anchor="b" anchorCtr="0"/>
          <a:lstStyle>
            <a:lvl1pPr>
              <a:lnSpc>
                <a:spcPct val="100000"/>
              </a:lnSpc>
              <a:spcBef>
                <a:spcPts val="0"/>
              </a:spcBef>
              <a:defRPr sz="2800" kern="800" cap="all" baseline="0"/>
            </a:lvl1pPr>
          </a:lstStyle>
          <a:p>
            <a:pPr lvl="0"/>
            <a:r>
              <a:rPr lang="fr-FR" dirty="0"/>
              <a:t>TITRE PRINCIPAL DE LA SLIDE</a:t>
            </a:r>
          </a:p>
        </p:txBody>
      </p:sp>
      <p:sp>
        <p:nvSpPr>
          <p:cNvPr id="13" name="Espace réservé du texte 12">
            <a:extLst>
              <a:ext uri="{FF2B5EF4-FFF2-40B4-BE49-F238E27FC236}">
                <a16:creationId xmlns:a16="http://schemas.microsoft.com/office/drawing/2014/main" id="{C381FC5D-77C5-6C4D-89C7-08B4C2D2F0AF}"/>
              </a:ext>
            </a:extLst>
          </p:cNvPr>
          <p:cNvSpPr>
            <a:spLocks noGrp="1"/>
          </p:cNvSpPr>
          <p:nvPr>
            <p:ph type="body" sz="quarter" idx="11"/>
          </p:nvPr>
        </p:nvSpPr>
        <p:spPr>
          <a:xfrm>
            <a:off x="971600" y="1059582"/>
            <a:ext cx="7920880" cy="3816424"/>
          </a:xfrm>
          <a:prstGeom prst="rect">
            <a:avLst/>
          </a:prstGeom>
        </p:spPr>
        <p:txBody>
          <a:bodyPr/>
          <a:lstStyle>
            <a:lvl1pPr>
              <a:lnSpc>
                <a:spcPct val="100000"/>
              </a:lnSpc>
              <a:spcBef>
                <a:spcPts val="0"/>
              </a:spcBef>
              <a:spcAft>
                <a:spcPts val="600"/>
              </a:spcAft>
              <a:defRPr sz="1400" b="0">
                <a:solidFill>
                  <a:srgbClr val="575757"/>
                </a:solidFill>
              </a:defRPr>
            </a:lvl1pPr>
          </a:lstStyle>
          <a:p>
            <a:pPr lvl="0"/>
            <a:r>
              <a:rPr lang="fr-FR" dirty="0"/>
              <a:t>Cliquez pour modifier les styles du texte du masque</a:t>
            </a:r>
          </a:p>
        </p:txBody>
      </p:sp>
    </p:spTree>
    <p:extLst>
      <p:ext uri="{BB962C8B-B14F-4D97-AF65-F5344CB8AC3E}">
        <p14:creationId xmlns:p14="http://schemas.microsoft.com/office/powerpoint/2010/main" val="53254663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2_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27584" y="87474"/>
            <a:ext cx="8064092" cy="540006"/>
          </a:xfrm>
          <a:prstGeom prst="rect">
            <a:avLst/>
          </a:prstGeom>
        </p:spPr>
        <p:txBody>
          <a:bodyPr/>
          <a:lstStyle>
            <a:lvl1pPr>
              <a:defRPr/>
            </a:lvl1pPr>
          </a:lstStyle>
          <a:p>
            <a:r>
              <a:rPr lang="fr-FR" dirty="0"/>
              <a:t>Titre de la slide</a:t>
            </a:r>
          </a:p>
        </p:txBody>
      </p:sp>
      <p:sp>
        <p:nvSpPr>
          <p:cNvPr id="6" name="Espace réservé du numéro de diapositive 5"/>
          <p:cNvSpPr>
            <a:spLocks noGrp="1"/>
          </p:cNvSpPr>
          <p:nvPr>
            <p:ph type="sldNum" sz="quarter" idx="12"/>
          </p:nvPr>
        </p:nvSpPr>
        <p:spPr>
          <a:xfrm>
            <a:off x="107504" y="4749992"/>
            <a:ext cx="287338" cy="273844"/>
          </a:xfrm>
          <a:prstGeom prst="rect">
            <a:avLst/>
          </a:prstGeom>
        </p:spPr>
        <p:txBody>
          <a:bodyPr/>
          <a:lstStyle>
            <a:lvl1pPr>
              <a:defRPr>
                <a:solidFill>
                  <a:srgbClr val="575757"/>
                </a:solidFill>
              </a:defRPr>
            </a:lvl1pPr>
          </a:lstStyle>
          <a:p>
            <a:fld id="{646E7B68-C406-4B5C-B79D-A1CDE10CB85D}" type="slidenum">
              <a:rPr lang="fr-FR" smtClean="0"/>
              <a:pPr/>
              <a:t>‹N°›</a:t>
            </a:fld>
            <a:endParaRPr lang="fr-FR" dirty="0"/>
          </a:p>
        </p:txBody>
      </p:sp>
      <p:sp>
        <p:nvSpPr>
          <p:cNvPr id="5" name="Espace réservé du pied de page 4"/>
          <p:cNvSpPr>
            <a:spLocks noGrp="1"/>
          </p:cNvSpPr>
          <p:nvPr>
            <p:ph type="ftr" sz="quarter" idx="19"/>
          </p:nvPr>
        </p:nvSpPr>
        <p:spPr>
          <a:xfrm>
            <a:off x="408753" y="4749992"/>
            <a:ext cx="6926486" cy="273844"/>
          </a:xfrm>
          <a:prstGeom prst="rect">
            <a:avLst/>
          </a:prstGeom>
        </p:spPr>
        <p:txBody>
          <a:bodyPr/>
          <a:lstStyle>
            <a:lvl1pPr>
              <a:defRPr sz="800"/>
            </a:lvl1pPr>
          </a:lstStyle>
          <a:p>
            <a:r>
              <a:rPr lang="fr-FR" dirty="0">
                <a:latin typeface="Arial"/>
                <a:ea typeface="+mn-ea"/>
              </a:rPr>
              <a:t>| Planning prévisionnel - Marché XXXX</a:t>
            </a:r>
          </a:p>
        </p:txBody>
      </p:sp>
      <p:sp>
        <p:nvSpPr>
          <p:cNvPr id="7" name="Espace réservé du texte 2"/>
          <p:cNvSpPr>
            <a:spLocks noGrp="1"/>
          </p:cNvSpPr>
          <p:nvPr>
            <p:ph idx="1"/>
          </p:nvPr>
        </p:nvSpPr>
        <p:spPr>
          <a:xfrm>
            <a:off x="827584" y="843558"/>
            <a:ext cx="8064896" cy="3744416"/>
          </a:xfrm>
          <a:prstGeom prst="rect">
            <a:avLst/>
          </a:prstGeom>
        </p:spPr>
        <p:txBody>
          <a:bodyPr vert="horz" lIns="0" tIns="0" rIns="0" bIns="0" rtlCol="0">
            <a:normAutofit/>
          </a:bodyPr>
          <a:lstStyle>
            <a:lvl4pPr>
              <a:defRPr sz="1400"/>
            </a:lvl4pPr>
            <a:lvl5pPr>
              <a:defRPr sz="12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kumimoji="0" lang="fr-FR" sz="1400" b="0" i="0" u="none" strike="noStrike" kern="1200" cap="none" spc="0" normalizeH="0" baseline="0" noProof="0" dirty="0">
              <a:ln>
                <a:noFill/>
              </a:ln>
              <a:solidFill>
                <a:srgbClr val="575757"/>
              </a:solidFill>
              <a:effectLst/>
              <a:uLnTx/>
              <a:uFillTx/>
              <a:latin typeface="+mn-lt"/>
              <a:ea typeface="+mn-ea"/>
              <a:cs typeface="+mn-cs"/>
            </a:endParaRPr>
          </a:p>
        </p:txBody>
      </p:sp>
    </p:spTree>
    <p:extLst>
      <p:ext uri="{BB962C8B-B14F-4D97-AF65-F5344CB8AC3E}">
        <p14:creationId xmlns:p14="http://schemas.microsoft.com/office/powerpoint/2010/main" val="204962578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age de fin">
    <p:spTree>
      <p:nvGrpSpPr>
        <p:cNvPr id="1" name=""/>
        <p:cNvGrpSpPr/>
        <p:nvPr/>
      </p:nvGrpSpPr>
      <p:grpSpPr>
        <a:xfrm>
          <a:off x="0" y="0"/>
          <a:ext cx="0" cy="0"/>
          <a:chOff x="0" y="0"/>
          <a:chExt cx="0" cy="0"/>
        </a:xfrm>
      </p:grpSpPr>
      <p:sp>
        <p:nvSpPr>
          <p:cNvPr id="7" name="Espace réservé du texte 4">
            <a:extLst>
              <a:ext uri="{FF2B5EF4-FFF2-40B4-BE49-F238E27FC236}">
                <a16:creationId xmlns:a16="http://schemas.microsoft.com/office/drawing/2014/main" id="{FDE0C713-620D-A345-8638-0DB9C76BC229}"/>
              </a:ext>
            </a:extLst>
          </p:cNvPr>
          <p:cNvSpPr>
            <a:spLocks noGrp="1"/>
          </p:cNvSpPr>
          <p:nvPr>
            <p:ph type="body" sz="quarter" idx="10" hasCustomPrompt="1"/>
          </p:nvPr>
        </p:nvSpPr>
        <p:spPr>
          <a:xfrm>
            <a:off x="4194381" y="1769708"/>
            <a:ext cx="3600400" cy="935038"/>
          </a:xfrm>
          <a:prstGeom prst="rect">
            <a:avLst/>
          </a:prstGeom>
        </p:spPr>
        <p:txBody>
          <a:bodyPr/>
          <a:lstStyle>
            <a:lvl1pPr>
              <a:defRPr sz="2800" b="1" kern="800" cap="all" baseline="0"/>
            </a:lvl1pPr>
          </a:lstStyle>
          <a:p>
            <a:pPr lvl="0"/>
            <a:r>
              <a:rPr lang="fr-FR" dirty="0"/>
              <a:t>FIN</a:t>
            </a:r>
          </a:p>
        </p:txBody>
      </p:sp>
      <p:grpSp>
        <p:nvGrpSpPr>
          <p:cNvPr id="5" name="Groupe 4"/>
          <p:cNvGrpSpPr/>
          <p:nvPr userDrawn="1"/>
        </p:nvGrpSpPr>
        <p:grpSpPr>
          <a:xfrm>
            <a:off x="0" y="51470"/>
            <a:ext cx="9144000" cy="5112568"/>
            <a:chOff x="0" y="51470"/>
            <a:chExt cx="9144000" cy="5112568"/>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75690" y="177315"/>
              <a:ext cx="1361392" cy="4698691"/>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8985" y="1884334"/>
              <a:ext cx="1384703" cy="1221797"/>
            </a:xfrm>
            <a:prstGeom prst="rect">
              <a:avLst/>
            </a:prstGeom>
          </p:spPr>
        </p:pic>
        <p:sp>
          <p:nvSpPr>
            <p:cNvPr id="9" name="Rectangle 8"/>
            <p:cNvSpPr/>
            <p:nvPr userDrawn="1"/>
          </p:nvSpPr>
          <p:spPr>
            <a:xfrm>
              <a:off x="107504" y="51470"/>
              <a:ext cx="86409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10" name="Rectangle 9"/>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sp>
        <p:nvSpPr>
          <p:cNvPr id="4" name="ZoneTexte 3"/>
          <p:cNvSpPr txBox="1"/>
          <p:nvPr userDrawn="1"/>
        </p:nvSpPr>
        <p:spPr>
          <a:xfrm>
            <a:off x="5994581" y="4487092"/>
            <a:ext cx="2952328" cy="576064"/>
          </a:xfrm>
          <a:prstGeom prst="rect">
            <a:avLst/>
          </a:prstGeom>
          <a:noFill/>
        </p:spPr>
        <p:txBody>
          <a:bodyPr wrap="square" lIns="72000" tIns="108000" rIns="72000" bIns="108000" rtlCol="0" anchor="t" anchorCtr="0">
            <a:noAutofit/>
          </a:bodyPr>
          <a:lstStyle/>
          <a:p>
            <a:pPr algn="r"/>
            <a:r>
              <a:rPr lang="fr-FR" sz="1600" dirty="0">
                <a:solidFill>
                  <a:srgbClr val="575757"/>
                </a:solidFill>
              </a:rPr>
              <a:t>esante.gouv.fr</a:t>
            </a:r>
          </a:p>
        </p:txBody>
      </p:sp>
    </p:spTree>
    <p:extLst>
      <p:ext uri="{BB962C8B-B14F-4D97-AF65-F5344CB8AC3E}">
        <p14:creationId xmlns:p14="http://schemas.microsoft.com/office/powerpoint/2010/main" val="166603474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Titre de la slide</a:t>
            </a:r>
          </a:p>
        </p:txBody>
      </p:sp>
      <p:sp>
        <p:nvSpPr>
          <p:cNvPr id="6" name="Espace réservé du numéro de diapositive 5"/>
          <p:cNvSpPr>
            <a:spLocks noGrp="1"/>
          </p:cNvSpPr>
          <p:nvPr>
            <p:ph type="sldNum" sz="quarter" idx="12"/>
          </p:nvPr>
        </p:nvSpPr>
        <p:spPr/>
        <p:txBody>
          <a:bodyPr/>
          <a:lstStyle>
            <a:lvl1pPr>
              <a:defRPr>
                <a:solidFill>
                  <a:srgbClr val="575757"/>
                </a:solidFill>
              </a:defRPr>
            </a:lvl1pPr>
          </a:lstStyle>
          <a:p>
            <a:fld id="{646E7B68-C406-4B5C-B79D-A1CDE10CB85D}" type="slidenum">
              <a:rPr lang="fr-FR" smtClean="0"/>
              <a:pPr/>
              <a:t>‹N°›</a:t>
            </a:fld>
            <a:endParaRPr lang="fr-FR"/>
          </a:p>
        </p:txBody>
      </p:sp>
      <p:sp>
        <p:nvSpPr>
          <p:cNvPr id="5" name="Espace réservé du pied de page 4"/>
          <p:cNvSpPr>
            <a:spLocks noGrp="1"/>
          </p:cNvSpPr>
          <p:nvPr>
            <p:ph type="ftr" sz="quarter" idx="13"/>
          </p:nvPr>
        </p:nvSpPr>
        <p:spPr/>
        <p:txBody>
          <a:bodyPr/>
          <a:lstStyle/>
          <a:p>
            <a:endParaRPr lang="fr-FR" sz="900" i="1">
              <a:latin typeface="Arial"/>
              <a:ea typeface="+mn-ea"/>
            </a:endParaRPr>
          </a:p>
        </p:txBody>
      </p:sp>
    </p:spTree>
    <p:extLst>
      <p:ext uri="{BB962C8B-B14F-4D97-AF65-F5344CB8AC3E}">
        <p14:creationId xmlns:p14="http://schemas.microsoft.com/office/powerpoint/2010/main" val="16559734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02/03/2022</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02/03/2022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02/03/2022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081" y="267646"/>
            <a:ext cx="3304807" cy="13680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02/03/2022</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2"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02/03/2022</a:t>
            </a:fld>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55526"/>
            <a:ext cx="5565993" cy="230400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02/03/2022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384353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19"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02/03/2022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343386" y="123478"/>
            <a:ext cx="572188" cy="531771"/>
          </a:xfrm>
          <a:prstGeom prst="rect">
            <a:avLst/>
          </a:prstGeom>
        </p:spPr>
      </p:pic>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Secrétariat général</a:t>
            </a:r>
          </a:p>
        </p:txBody>
      </p:sp>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02/03/2022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bwMode="gray">
          <a:xfrm>
            <a:off x="288000" y="123478"/>
            <a:ext cx="682960" cy="531771"/>
          </a:xfrm>
          <a:prstGeom prst="rect">
            <a:avLst/>
          </a:prstGeom>
        </p:spPr>
      </p:pic>
    </p:spTree>
    <p:extLst>
      <p:ext uri="{BB962C8B-B14F-4D97-AF65-F5344CB8AC3E}">
        <p14:creationId xmlns:p14="http://schemas.microsoft.com/office/powerpoint/2010/main" val="338136635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 id="2147483851" r:id="rId1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4294967295"/>
          </p:nvPr>
        </p:nvSpPr>
        <p:spPr>
          <a:xfrm>
            <a:off x="0" y="4964113"/>
            <a:ext cx="179388" cy="179387"/>
          </a:xfrm>
        </p:spPr>
        <p:txBody>
          <a:bodyPr/>
          <a:lstStyle/>
          <a:p>
            <a:fld id="{4EA19884-7A29-DC4E-9311-A62E54788E52}" type="datetime1">
              <a:rPr lang="fr-FR" smtClean="0"/>
              <a:t>02/03/2022</a:t>
            </a:fld>
            <a:endParaRPr lang="fr-FR" dirty="0"/>
          </a:p>
        </p:txBody>
      </p:sp>
      <p:sp>
        <p:nvSpPr>
          <p:cNvPr id="4" name="Espace réservé du numéro de diapositive 3"/>
          <p:cNvSpPr>
            <a:spLocks noGrp="1"/>
          </p:cNvSpPr>
          <p:nvPr>
            <p:ph type="sldNum" sz="quarter" idx="4294967295"/>
          </p:nvPr>
        </p:nvSpPr>
        <p:spPr>
          <a:xfrm>
            <a:off x="0" y="4964113"/>
            <a:ext cx="179388" cy="179387"/>
          </a:xfrm>
        </p:spPr>
        <p:txBody>
          <a:bodyPr/>
          <a:lstStyle/>
          <a:p>
            <a:fld id="{10C140CD-8AED-46FF-A9A2-77308F3F39AE}" type="slidenum">
              <a:rPr lang="fr-FR" smtClean="0"/>
              <a:pPr/>
              <a:t>1</a:t>
            </a:fld>
            <a:endParaRPr lang="fr-FR" dirty="0"/>
          </a:p>
        </p:txBody>
      </p:sp>
      <p:sp>
        <p:nvSpPr>
          <p:cNvPr id="5" name="Titre 4"/>
          <p:cNvSpPr>
            <a:spLocks noGrp="1"/>
          </p:cNvSpPr>
          <p:nvPr>
            <p:ph type="title" idx="4294967295"/>
          </p:nvPr>
        </p:nvSpPr>
        <p:spPr>
          <a:xfrm>
            <a:off x="0" y="0"/>
            <a:ext cx="179388" cy="179388"/>
          </a:xfrm>
        </p:spPr>
        <p:txBody>
          <a:bodyPr>
            <a:normAutofit fontScale="90000"/>
          </a:bodyPr>
          <a:lstStyle/>
          <a:p>
            <a:r>
              <a:rPr lang="fr-FR" dirty="0"/>
              <a:t>’</a:t>
            </a:r>
          </a:p>
        </p:txBody>
      </p:sp>
      <p:sp>
        <p:nvSpPr>
          <p:cNvPr id="6" name="Espace réservé du texte 5"/>
          <p:cNvSpPr txBox="1">
            <a:spLocks/>
          </p:cNvSpPr>
          <p:nvPr/>
        </p:nvSpPr>
        <p:spPr>
          <a:xfrm>
            <a:off x="683568" y="3075806"/>
            <a:ext cx="8100432" cy="1347440"/>
          </a:xfrm>
          <a:prstGeom prst="rect">
            <a:avLst/>
          </a:prstGeom>
        </p:spPr>
        <p:txBody>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sz="2000" dirty="0"/>
          </a:p>
        </p:txBody>
      </p:sp>
      <p:sp>
        <p:nvSpPr>
          <p:cNvPr id="3" name="Rectangle 2"/>
          <p:cNvSpPr/>
          <p:nvPr/>
        </p:nvSpPr>
        <p:spPr>
          <a:xfrm>
            <a:off x="1565432" y="1959682"/>
            <a:ext cx="6336704" cy="22322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err="1" smtClean="0"/>
              <a:t>FNDS</a:t>
            </a:r>
            <a:r>
              <a:rPr lang="fr-FR" dirty="0" smtClean="0"/>
              <a:t>: un outil pour appuyer les projets associatifs contribuant à la démocratie en santé</a:t>
            </a:r>
            <a:endParaRPr lang="fr-FR" dirty="0"/>
          </a:p>
        </p:txBody>
      </p:sp>
    </p:spTree>
    <p:extLst>
      <p:ext uri="{BB962C8B-B14F-4D97-AF65-F5344CB8AC3E}">
        <p14:creationId xmlns:p14="http://schemas.microsoft.com/office/powerpoint/2010/main" val="150190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3" name="Espace réservé du texte 2"/>
          <p:cNvSpPr>
            <a:spLocks noGrp="1"/>
          </p:cNvSpPr>
          <p:nvPr>
            <p:ph type="body" sz="quarter" idx="13"/>
          </p:nvPr>
        </p:nvSpPr>
        <p:spPr>
          <a:xfrm>
            <a:off x="323528" y="1131590"/>
            <a:ext cx="2520000" cy="3312368"/>
          </a:xfrm>
        </p:spPr>
        <p:txBody>
          <a:bodyPr/>
          <a:lstStyle/>
          <a:p>
            <a:r>
              <a:rPr lang="fr-FR" dirty="0" smtClean="0"/>
              <a:t>Etre …: que faut-il savoir pour exercer ses droits à la démocratie sanitaire</a:t>
            </a:r>
          </a:p>
          <a:p>
            <a:pPr marL="0" indent="0">
              <a:buNone/>
            </a:pPr>
            <a:r>
              <a:rPr lang="fr-FR" b="0" dirty="0" smtClean="0"/>
              <a:t>Former de jeunes parents d’enfants … pour exercer leurs droits dans le système de santé (faire connaitre </a:t>
            </a:r>
            <a:r>
              <a:rPr lang="fr-FR" b="0" dirty="0" err="1" smtClean="0"/>
              <a:t>MDPH</a:t>
            </a:r>
            <a:r>
              <a:rPr lang="fr-FR" b="0" dirty="0" smtClean="0"/>
              <a:t>, CAF, CPAM …) via un stage</a:t>
            </a:r>
            <a:endParaRPr lang="fr-FR" b="0" dirty="0"/>
          </a:p>
        </p:txBody>
      </p:sp>
      <p:sp>
        <p:nvSpPr>
          <p:cNvPr id="4" name="Espace réservé du texte 3"/>
          <p:cNvSpPr>
            <a:spLocks noGrp="1"/>
          </p:cNvSpPr>
          <p:nvPr>
            <p:ph type="body" sz="quarter" idx="14"/>
          </p:nvPr>
        </p:nvSpPr>
        <p:spPr>
          <a:xfrm>
            <a:off x="3312000" y="1131590"/>
            <a:ext cx="2520000" cy="3292810"/>
          </a:xfrm>
        </p:spPr>
        <p:txBody>
          <a:bodyPr/>
          <a:lstStyle/>
          <a:p>
            <a:r>
              <a:rPr lang="fr-FR" dirty="0" smtClean="0"/>
              <a:t>Points négatifs</a:t>
            </a:r>
          </a:p>
          <a:p>
            <a:pPr marL="0" indent="0">
              <a:buNone/>
            </a:pPr>
            <a:r>
              <a:rPr lang="fr-FR" b="0" dirty="0" smtClean="0"/>
              <a:t>Conçu par l’association avec peu de visibilité sur la participation des intéressés</a:t>
            </a:r>
          </a:p>
          <a:p>
            <a:pPr marL="0" indent="0">
              <a:buNone/>
            </a:pPr>
            <a:r>
              <a:rPr lang="fr-FR" b="0" dirty="0" smtClean="0"/>
              <a:t>Nb de participants cible limité à 150</a:t>
            </a:r>
            <a:endParaRPr lang="fr-FR" b="0" dirty="0"/>
          </a:p>
        </p:txBody>
      </p:sp>
      <p:sp>
        <p:nvSpPr>
          <p:cNvPr id="5" name="Espace réservé du texte 4"/>
          <p:cNvSpPr>
            <a:spLocks noGrp="1"/>
          </p:cNvSpPr>
          <p:nvPr>
            <p:ph type="body" sz="quarter" idx="15"/>
          </p:nvPr>
        </p:nvSpPr>
        <p:spPr>
          <a:xfrm>
            <a:off x="6263999" y="1131590"/>
            <a:ext cx="2520000" cy="3292810"/>
          </a:xfrm>
        </p:spPr>
        <p:txBody>
          <a:bodyPr/>
          <a:lstStyle/>
          <a:p>
            <a:r>
              <a:rPr lang="fr-FR" dirty="0" smtClean="0"/>
              <a:t>Points positifs</a:t>
            </a:r>
          </a:p>
          <a:p>
            <a:pPr marL="0" indent="0">
              <a:buNone/>
            </a:pPr>
            <a:r>
              <a:rPr lang="fr-FR" b="0" dirty="0" smtClean="0"/>
              <a:t>Pluridisciplinarité ave des profils d’intervenants variés (corps médical, juristes …)</a:t>
            </a:r>
          </a:p>
          <a:p>
            <a:pPr marL="0" indent="0">
              <a:buNone/>
            </a:pPr>
            <a:r>
              <a:rPr lang="fr-FR" b="0" dirty="0" smtClean="0"/>
              <a:t>Enquêtes de satisfaction</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a:xfrm>
            <a:off x="1043608" y="339502"/>
            <a:ext cx="8424863" cy="304773"/>
          </a:xfrm>
        </p:spPr>
        <p:txBody>
          <a:bodyPr>
            <a:normAutofit fontScale="90000"/>
          </a:bodyPr>
          <a:lstStyle/>
          <a:p>
            <a:r>
              <a:rPr lang="fr-FR" dirty="0" smtClean="0"/>
              <a:t>Exemple 5</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101639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3" name="Espace réservé du texte 2"/>
          <p:cNvSpPr>
            <a:spLocks noGrp="1"/>
          </p:cNvSpPr>
          <p:nvPr>
            <p:ph type="body" sz="quarter" idx="13"/>
          </p:nvPr>
        </p:nvSpPr>
        <p:spPr/>
        <p:txBody>
          <a:bodyPr/>
          <a:lstStyle/>
          <a:p>
            <a:pPr marL="0" indent="0">
              <a:buNone/>
            </a:pPr>
            <a:r>
              <a:rPr lang="fr-FR" dirty="0" smtClean="0"/>
              <a:t>Participation à la recherche des associations de patients</a:t>
            </a:r>
          </a:p>
          <a:p>
            <a:pPr marL="0" indent="0">
              <a:buNone/>
            </a:pPr>
            <a:r>
              <a:rPr lang="fr-FR" b="0" dirty="0"/>
              <a:t> </a:t>
            </a:r>
            <a:r>
              <a:rPr lang="fr-FR" b="0" dirty="0" smtClean="0"/>
              <a:t> -permettre l’intégration des associations de patients au design et à la conception des études en recherche clinique</a:t>
            </a:r>
          </a:p>
          <a:p>
            <a:pPr marL="0" indent="0">
              <a:buNone/>
            </a:pPr>
            <a:r>
              <a:rPr lang="fr-FR" b="0" dirty="0"/>
              <a:t> </a:t>
            </a:r>
            <a:r>
              <a:rPr lang="fr-FR" b="0" dirty="0" smtClean="0"/>
              <a:t> -amélioration de l’inclusion</a:t>
            </a:r>
          </a:p>
          <a:p>
            <a:pPr marL="0" indent="0">
              <a:buNone/>
            </a:pPr>
            <a:r>
              <a:rPr lang="fr-FR" b="0" dirty="0"/>
              <a:t> </a:t>
            </a:r>
            <a:r>
              <a:rPr lang="fr-FR" b="0" dirty="0" smtClean="0"/>
              <a:t> -faciliter la compréhension des essais par les patients</a:t>
            </a:r>
            <a:endParaRPr lang="fr-FR" b="0" dirty="0"/>
          </a:p>
        </p:txBody>
      </p:sp>
      <p:sp>
        <p:nvSpPr>
          <p:cNvPr id="4" name="Espace réservé du texte 3"/>
          <p:cNvSpPr>
            <a:spLocks noGrp="1"/>
          </p:cNvSpPr>
          <p:nvPr>
            <p:ph type="body" sz="quarter" idx="14"/>
          </p:nvPr>
        </p:nvSpPr>
        <p:spPr/>
        <p:txBody>
          <a:bodyPr/>
          <a:lstStyle/>
          <a:p>
            <a:pPr marL="0" indent="0">
              <a:buNone/>
            </a:pPr>
            <a:r>
              <a:rPr lang="fr-FR" dirty="0" smtClean="0"/>
              <a:t>Points Faibles</a:t>
            </a:r>
          </a:p>
          <a:p>
            <a:pPr marL="0" indent="0">
              <a:buNone/>
            </a:pPr>
            <a:endParaRPr lang="fr-FR" dirty="0"/>
          </a:p>
          <a:p>
            <a:pPr marL="0" indent="0">
              <a:buNone/>
            </a:pPr>
            <a:endParaRPr lang="fr-FR" dirty="0"/>
          </a:p>
        </p:txBody>
      </p:sp>
      <p:sp>
        <p:nvSpPr>
          <p:cNvPr id="5" name="Espace réservé du texte 4"/>
          <p:cNvSpPr>
            <a:spLocks noGrp="1"/>
          </p:cNvSpPr>
          <p:nvPr>
            <p:ph type="body" sz="quarter" idx="15"/>
          </p:nvPr>
        </p:nvSpPr>
        <p:spPr/>
        <p:txBody>
          <a:bodyPr/>
          <a:lstStyle/>
          <a:p>
            <a:pPr marL="0" indent="0">
              <a:buNone/>
            </a:pPr>
            <a:r>
              <a:rPr lang="fr-FR" dirty="0" smtClean="0"/>
              <a:t>Points forts</a:t>
            </a:r>
            <a:endParaRPr lang="fr-FR" dirty="0"/>
          </a:p>
          <a:p>
            <a:pPr marL="0" indent="0">
              <a:buNone/>
            </a:pPr>
            <a:r>
              <a:rPr lang="fr-FR" b="0" dirty="0" smtClean="0"/>
              <a:t>Implication des patients dans le processus de recherche clinique</a:t>
            </a:r>
          </a:p>
          <a:p>
            <a:pPr marL="0" indent="0">
              <a:buNone/>
            </a:pPr>
            <a:r>
              <a:rPr lang="fr-FR" b="0" dirty="0" smtClean="0"/>
              <a:t>Vraie interaction avec la recherche (pas simples fiches d’info)</a:t>
            </a:r>
          </a:p>
          <a:p>
            <a:pPr marL="0" indent="0">
              <a:buNone/>
            </a:pPr>
            <a:r>
              <a:rPr lang="fr-FR" b="0" dirty="0" smtClean="0"/>
              <a:t>Partenariats avec des promoteurs de recherche (INSERM …)</a:t>
            </a:r>
          </a:p>
          <a:p>
            <a:pPr marL="0" indent="0">
              <a:buNone/>
            </a:pPr>
            <a:r>
              <a:rPr lang="fr-FR" b="0" dirty="0" smtClean="0"/>
              <a:t>Reproductibilité autres maladies</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p:txBody>
          <a:bodyPr/>
          <a:lstStyle/>
          <a:p>
            <a:r>
              <a:rPr lang="fr-FR" dirty="0" smtClean="0"/>
              <a:t>Exemple 6</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24415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3" name="Espace réservé du texte 2"/>
          <p:cNvSpPr>
            <a:spLocks noGrp="1"/>
          </p:cNvSpPr>
          <p:nvPr>
            <p:ph type="body" sz="quarter" idx="13"/>
          </p:nvPr>
        </p:nvSpPr>
        <p:spPr>
          <a:xfrm>
            <a:off x="323528" y="915566"/>
            <a:ext cx="2664296" cy="3528392"/>
          </a:xfrm>
        </p:spPr>
        <p:txBody>
          <a:bodyPr/>
          <a:lstStyle/>
          <a:p>
            <a:pPr marL="0" indent="0">
              <a:buNone/>
            </a:pPr>
            <a:r>
              <a:rPr lang="fr-FR" sz="1200" dirty="0" smtClean="0"/>
              <a:t>Informer et inciter les patients à participer à la consultation nationale XXX</a:t>
            </a:r>
          </a:p>
          <a:p>
            <a:pPr marL="0" indent="0">
              <a:buNone/>
            </a:pPr>
            <a:r>
              <a:rPr lang="fr-FR" sz="1200" b="0" dirty="0"/>
              <a:t> </a:t>
            </a:r>
            <a:r>
              <a:rPr lang="fr-FR" sz="1200" b="0" dirty="0" smtClean="0"/>
              <a:t> -assurer la réussite de la consultation nationale à lancer en parallèle de la cohorte X de l’</a:t>
            </a:r>
            <a:r>
              <a:rPr lang="fr-FR" sz="1200" b="0" dirty="0" err="1" smtClean="0"/>
              <a:t>APHP</a:t>
            </a:r>
            <a:r>
              <a:rPr lang="fr-FR" sz="1200" b="0" dirty="0" smtClean="0"/>
              <a:t> qui existe déjà</a:t>
            </a:r>
          </a:p>
          <a:p>
            <a:pPr marL="0" indent="0">
              <a:buNone/>
            </a:pPr>
            <a:r>
              <a:rPr lang="fr-FR" sz="1200" b="0" dirty="0"/>
              <a:t> </a:t>
            </a:r>
            <a:r>
              <a:rPr lang="fr-FR" sz="1200" b="0" dirty="0" smtClean="0"/>
              <a:t> -accorder les parties prenantes en s’appuyant sur une collecte d’info auprès des patients actuellement en errance diagnostique et thérapeutique</a:t>
            </a:r>
          </a:p>
          <a:p>
            <a:pPr marL="0" indent="0">
              <a:buNone/>
            </a:pPr>
            <a:r>
              <a:rPr lang="fr-FR" sz="1200" b="0" dirty="0"/>
              <a:t> </a:t>
            </a:r>
            <a:r>
              <a:rPr lang="fr-FR" sz="1200" b="0" dirty="0" smtClean="0"/>
              <a:t> -plan d’action comprenant un kit sur l’intérêt de la </a:t>
            </a:r>
            <a:r>
              <a:rPr lang="fr-FR" sz="1200" b="0" dirty="0" err="1" smtClean="0"/>
              <a:t>cs</a:t>
            </a:r>
            <a:r>
              <a:rPr lang="fr-FR" sz="1200" b="0" dirty="0" smtClean="0"/>
              <a:t>, des relations médias, vidéos de sensibilisation, formations de bénévoles à l’écoute …</a:t>
            </a:r>
            <a:endParaRPr lang="fr-FR" sz="1200" b="0" dirty="0"/>
          </a:p>
        </p:txBody>
      </p:sp>
      <p:sp>
        <p:nvSpPr>
          <p:cNvPr id="4" name="Espace réservé du texte 3"/>
          <p:cNvSpPr>
            <a:spLocks noGrp="1"/>
          </p:cNvSpPr>
          <p:nvPr>
            <p:ph type="body" sz="quarter" idx="14"/>
          </p:nvPr>
        </p:nvSpPr>
        <p:spPr>
          <a:xfrm>
            <a:off x="3312000" y="915566"/>
            <a:ext cx="2520000" cy="3508834"/>
          </a:xfrm>
        </p:spPr>
        <p:txBody>
          <a:bodyPr/>
          <a:lstStyle/>
          <a:p>
            <a:pPr marL="0" indent="0">
              <a:buNone/>
            </a:pPr>
            <a:r>
              <a:rPr lang="fr-FR" dirty="0" smtClean="0"/>
              <a:t>Points faibles</a:t>
            </a:r>
          </a:p>
          <a:p>
            <a:pPr marL="0" indent="0">
              <a:buNone/>
            </a:pPr>
            <a:endParaRPr lang="fr-FR" dirty="0"/>
          </a:p>
          <a:p>
            <a:pPr marL="0" indent="0">
              <a:buNone/>
            </a:pPr>
            <a:r>
              <a:rPr lang="fr-FR" b="0" dirty="0" smtClean="0"/>
              <a:t>Gestion essentiellement par l’association, on ne voit pas si les bénévoles sont patients</a:t>
            </a:r>
          </a:p>
          <a:p>
            <a:pPr marL="0" indent="0">
              <a:buNone/>
            </a:pPr>
            <a:r>
              <a:rPr lang="fr-FR" b="0" dirty="0" smtClean="0"/>
              <a:t>On ne voit pas les suites qui seront données à la consultation: quelle exploitation des </a:t>
            </a:r>
            <a:r>
              <a:rPr lang="fr-FR" b="0" dirty="0" smtClean="0"/>
              <a:t>résultats ?</a:t>
            </a:r>
            <a:endParaRPr lang="fr-FR" b="0" dirty="0"/>
          </a:p>
        </p:txBody>
      </p:sp>
      <p:sp>
        <p:nvSpPr>
          <p:cNvPr id="5" name="Espace réservé du texte 4"/>
          <p:cNvSpPr>
            <a:spLocks noGrp="1"/>
          </p:cNvSpPr>
          <p:nvPr>
            <p:ph type="body" sz="quarter" idx="15"/>
          </p:nvPr>
        </p:nvSpPr>
        <p:spPr>
          <a:xfrm>
            <a:off x="6263999" y="915566"/>
            <a:ext cx="2520000" cy="3508834"/>
          </a:xfrm>
        </p:spPr>
        <p:txBody>
          <a:bodyPr/>
          <a:lstStyle/>
          <a:p>
            <a:pPr marL="0" indent="0">
              <a:buNone/>
            </a:pPr>
            <a:r>
              <a:rPr lang="fr-FR" dirty="0" smtClean="0"/>
              <a:t>Points forts</a:t>
            </a:r>
          </a:p>
          <a:p>
            <a:pPr marL="0" indent="0">
              <a:buNone/>
            </a:pPr>
            <a:endParaRPr lang="fr-FR" b="0" dirty="0"/>
          </a:p>
          <a:p>
            <a:pPr marL="0" indent="0">
              <a:buNone/>
            </a:pPr>
            <a:r>
              <a:rPr lang="fr-FR" b="0" dirty="0" smtClean="0"/>
              <a:t>Il y a quand même des éléments de contenu concret (formation de bénévoles à l’écoute)</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a:xfrm>
            <a:off x="1259632" y="195486"/>
            <a:ext cx="8424863" cy="539991"/>
          </a:xfrm>
        </p:spPr>
        <p:txBody>
          <a:bodyPr/>
          <a:lstStyle/>
          <a:p>
            <a:r>
              <a:rPr lang="fr-FR" dirty="0" smtClean="0"/>
              <a:t>Exemple 7</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60998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3" name="Espace réservé du texte 2"/>
          <p:cNvSpPr>
            <a:spLocks noGrp="1"/>
          </p:cNvSpPr>
          <p:nvPr>
            <p:ph type="body" sz="quarter" idx="13"/>
          </p:nvPr>
        </p:nvSpPr>
        <p:spPr>
          <a:xfrm>
            <a:off x="323528" y="1350107"/>
            <a:ext cx="2520000" cy="3093851"/>
          </a:xfrm>
        </p:spPr>
        <p:txBody>
          <a:bodyPr/>
          <a:lstStyle/>
          <a:p>
            <a:pPr marL="0" indent="0">
              <a:buNone/>
            </a:pPr>
            <a:r>
              <a:rPr lang="fr-FR" dirty="0" smtClean="0"/>
              <a:t>Projet d’application pour la création du réseau social et de suivi auprès des patients atteints de …</a:t>
            </a:r>
          </a:p>
          <a:p>
            <a:pPr marL="0" indent="0">
              <a:buNone/>
            </a:pPr>
            <a:r>
              <a:rPr lang="fr-FR" b="0" dirty="0"/>
              <a:t> </a:t>
            </a:r>
            <a:r>
              <a:rPr lang="fr-FR" b="0" dirty="0" smtClean="0"/>
              <a:t> -développement d’une application mobile pour créer du lien entre patients</a:t>
            </a:r>
            <a:endParaRPr lang="fr-FR" b="0" dirty="0"/>
          </a:p>
        </p:txBody>
      </p:sp>
      <p:sp>
        <p:nvSpPr>
          <p:cNvPr id="4" name="Espace réservé du texte 3"/>
          <p:cNvSpPr>
            <a:spLocks noGrp="1"/>
          </p:cNvSpPr>
          <p:nvPr>
            <p:ph type="body" sz="quarter" idx="14"/>
          </p:nvPr>
        </p:nvSpPr>
        <p:spPr>
          <a:xfrm>
            <a:off x="3312000" y="1350107"/>
            <a:ext cx="2520000" cy="3074293"/>
          </a:xfrm>
        </p:spPr>
        <p:txBody>
          <a:bodyPr/>
          <a:lstStyle/>
          <a:p>
            <a:pPr marL="0" indent="0">
              <a:buNone/>
            </a:pPr>
            <a:r>
              <a:rPr lang="fr-FR" dirty="0" smtClean="0"/>
              <a:t>Points faibles</a:t>
            </a:r>
            <a:endParaRPr lang="fr-FR" dirty="0"/>
          </a:p>
        </p:txBody>
      </p:sp>
      <p:sp>
        <p:nvSpPr>
          <p:cNvPr id="5" name="Espace réservé du texte 4"/>
          <p:cNvSpPr>
            <a:spLocks noGrp="1"/>
          </p:cNvSpPr>
          <p:nvPr>
            <p:ph type="body" sz="quarter" idx="15"/>
          </p:nvPr>
        </p:nvSpPr>
        <p:spPr>
          <a:xfrm>
            <a:off x="6012160" y="1350107"/>
            <a:ext cx="2771839" cy="3074293"/>
          </a:xfrm>
        </p:spPr>
        <p:txBody>
          <a:bodyPr/>
          <a:lstStyle/>
          <a:p>
            <a:pPr marL="0" indent="0">
              <a:buNone/>
            </a:pPr>
            <a:r>
              <a:rPr lang="fr-FR" dirty="0" smtClean="0"/>
              <a:t>Points forts</a:t>
            </a:r>
          </a:p>
          <a:p>
            <a:pPr marL="0" indent="0">
              <a:buNone/>
            </a:pPr>
            <a:r>
              <a:rPr lang="fr-FR" b="0" dirty="0" smtClean="0"/>
              <a:t>Fait suite à une enquête d’évaluation des besoins</a:t>
            </a:r>
          </a:p>
          <a:p>
            <a:pPr marL="0" indent="0">
              <a:buNone/>
            </a:pPr>
            <a:r>
              <a:rPr lang="fr-FR" b="0" dirty="0" smtClean="0"/>
              <a:t>Réalisé avec le concours de patients et professionnels de santé qui vont tester le prototype avant mise en service d’une version évoluée</a:t>
            </a:r>
          </a:p>
          <a:p>
            <a:pPr marL="0" indent="0">
              <a:buNone/>
            </a:pPr>
            <a:r>
              <a:rPr lang="fr-FR" b="0" dirty="0" smtClean="0"/>
              <a:t>A terme le projet vise à optimiser le rendez-vous avec le médecin traitant, l’</a:t>
            </a:r>
            <a:r>
              <a:rPr lang="fr-FR" b="0" dirty="0" err="1" smtClean="0"/>
              <a:t>ETP</a:t>
            </a:r>
            <a:endParaRPr lang="fr-FR" b="0" dirty="0" smtClean="0"/>
          </a:p>
          <a:p>
            <a:pPr marL="0" indent="0">
              <a:buNone/>
            </a:pPr>
            <a:r>
              <a:rPr lang="fr-FR" b="0" dirty="0" smtClean="0"/>
              <a:t>Intérêt de la commission scientifique</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p:txBody>
          <a:bodyPr/>
          <a:lstStyle/>
          <a:p>
            <a:r>
              <a:rPr lang="fr-FR" dirty="0" smtClean="0"/>
              <a:t>Exemple 8</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560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3" name="Espace réservé du texte 2"/>
          <p:cNvSpPr>
            <a:spLocks noGrp="1"/>
          </p:cNvSpPr>
          <p:nvPr>
            <p:ph type="body" sz="quarter" idx="13"/>
          </p:nvPr>
        </p:nvSpPr>
        <p:spPr/>
        <p:txBody>
          <a:bodyPr/>
          <a:lstStyle/>
          <a:p>
            <a:pPr marL="0" indent="0">
              <a:buNone/>
            </a:pPr>
            <a:r>
              <a:rPr lang="fr-FR" dirty="0" smtClean="0"/>
              <a:t>Projet : Informer les enfants malades et familles des protocoles en cours pour qu’ils puissent choisir leur participation à un essai via la création d’un moteur de recherche artificiel</a:t>
            </a:r>
          </a:p>
          <a:p>
            <a:endParaRPr lang="fr-FR" dirty="0"/>
          </a:p>
        </p:txBody>
      </p:sp>
      <p:sp>
        <p:nvSpPr>
          <p:cNvPr id="4" name="Espace réservé du texte 3"/>
          <p:cNvSpPr>
            <a:spLocks noGrp="1"/>
          </p:cNvSpPr>
          <p:nvPr>
            <p:ph type="body" sz="quarter" idx="14"/>
          </p:nvPr>
        </p:nvSpPr>
        <p:spPr/>
        <p:txBody>
          <a:bodyPr/>
          <a:lstStyle/>
          <a:p>
            <a:r>
              <a:rPr lang="fr-FR" dirty="0" smtClean="0"/>
              <a:t>Points négatifs</a:t>
            </a:r>
            <a:endParaRPr lang="fr-FR" dirty="0"/>
          </a:p>
        </p:txBody>
      </p:sp>
      <p:sp>
        <p:nvSpPr>
          <p:cNvPr id="5" name="Espace réservé du texte 4"/>
          <p:cNvSpPr>
            <a:spLocks noGrp="1"/>
          </p:cNvSpPr>
          <p:nvPr>
            <p:ph type="body" sz="quarter" idx="15"/>
          </p:nvPr>
        </p:nvSpPr>
        <p:spPr/>
        <p:txBody>
          <a:bodyPr/>
          <a:lstStyle/>
          <a:p>
            <a:r>
              <a:rPr lang="fr-FR" dirty="0" smtClean="0"/>
              <a:t>Points positifs</a:t>
            </a:r>
          </a:p>
          <a:p>
            <a:pPr marL="0" indent="0">
              <a:buNone/>
            </a:pPr>
            <a:r>
              <a:rPr lang="fr-FR" b="0" dirty="0"/>
              <a:t> </a:t>
            </a:r>
            <a:r>
              <a:rPr lang="fr-FR" b="0" dirty="0" smtClean="0"/>
              <a:t> -</a:t>
            </a:r>
            <a:r>
              <a:rPr lang="fr-FR" b="0" dirty="0" err="1" smtClean="0"/>
              <a:t>POC</a:t>
            </a:r>
            <a:r>
              <a:rPr lang="fr-FR" b="0" dirty="0" smtClean="0"/>
              <a:t> susceptibles d’intéresser d’autres maladies</a:t>
            </a:r>
          </a:p>
          <a:p>
            <a:pPr marL="0" indent="0">
              <a:buNone/>
            </a:pPr>
            <a:r>
              <a:rPr lang="fr-FR" b="0" dirty="0"/>
              <a:t> </a:t>
            </a:r>
            <a:r>
              <a:rPr lang="fr-FR" b="0" dirty="0" smtClean="0"/>
              <a:t> -progressivité: </a:t>
            </a:r>
            <a:r>
              <a:rPr lang="fr-FR" b="0" dirty="0" err="1" smtClean="0"/>
              <a:t>POC</a:t>
            </a:r>
            <a:r>
              <a:rPr lang="fr-FR" b="0" dirty="0" smtClean="0"/>
              <a:t> avant élargissement à d’autres bases de données maladies</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p:txBody>
          <a:bodyPr/>
          <a:lstStyle/>
          <a:p>
            <a:r>
              <a:rPr lang="fr-FR" dirty="0" smtClean="0"/>
              <a:t>Exemple 9</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2231258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3" name="Espace réservé du texte 2"/>
          <p:cNvSpPr>
            <a:spLocks noGrp="1"/>
          </p:cNvSpPr>
          <p:nvPr>
            <p:ph type="body" sz="quarter" idx="13"/>
          </p:nvPr>
        </p:nvSpPr>
        <p:spPr/>
        <p:txBody>
          <a:bodyPr/>
          <a:lstStyle/>
          <a:p>
            <a:pPr marL="0" indent="0">
              <a:buNone/>
            </a:pPr>
            <a:r>
              <a:rPr lang="fr-FR" dirty="0" smtClean="0"/>
              <a:t>Projet d’étude sur le parcours X à partir des données du </a:t>
            </a:r>
            <a:r>
              <a:rPr lang="fr-FR" dirty="0" err="1" smtClean="0"/>
              <a:t>SNDS</a:t>
            </a:r>
            <a:r>
              <a:rPr lang="fr-FR" dirty="0" smtClean="0"/>
              <a:t> et registre XXX</a:t>
            </a:r>
            <a:endParaRPr lang="fr-FR" dirty="0"/>
          </a:p>
        </p:txBody>
      </p:sp>
      <p:sp>
        <p:nvSpPr>
          <p:cNvPr id="4" name="Espace réservé du texte 3"/>
          <p:cNvSpPr>
            <a:spLocks noGrp="1"/>
          </p:cNvSpPr>
          <p:nvPr>
            <p:ph type="body" sz="quarter" idx="14"/>
          </p:nvPr>
        </p:nvSpPr>
        <p:spPr/>
        <p:txBody>
          <a:bodyPr/>
          <a:lstStyle/>
          <a:p>
            <a:r>
              <a:rPr lang="fr-FR" dirty="0" smtClean="0"/>
              <a:t>Points négatifs</a:t>
            </a:r>
            <a:endParaRPr lang="fr-FR" dirty="0"/>
          </a:p>
        </p:txBody>
      </p:sp>
      <p:sp>
        <p:nvSpPr>
          <p:cNvPr id="5" name="Espace réservé du texte 4"/>
          <p:cNvSpPr>
            <a:spLocks noGrp="1"/>
          </p:cNvSpPr>
          <p:nvPr>
            <p:ph type="body" sz="quarter" idx="15"/>
          </p:nvPr>
        </p:nvSpPr>
        <p:spPr/>
        <p:txBody>
          <a:bodyPr/>
          <a:lstStyle/>
          <a:p>
            <a:r>
              <a:rPr lang="fr-FR" dirty="0" smtClean="0"/>
              <a:t>Points positifs</a:t>
            </a:r>
          </a:p>
          <a:p>
            <a:pPr marL="0" indent="0">
              <a:buNone/>
            </a:pPr>
            <a:r>
              <a:rPr lang="fr-FR" b="0" dirty="0" smtClean="0"/>
              <a:t>Mixité du projet (associations + scientifiques)</a:t>
            </a:r>
          </a:p>
          <a:p>
            <a:pPr marL="0" indent="0">
              <a:buNone/>
            </a:pPr>
            <a:r>
              <a:rPr lang="fr-FR" b="0" dirty="0" smtClean="0"/>
              <a:t>Preuve de concept susceptible de bénéficier à d’autres maladies</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p:txBody>
          <a:bodyPr/>
          <a:lstStyle/>
          <a:p>
            <a:r>
              <a:rPr lang="fr-FR" dirty="0" smtClean="0"/>
              <a:t>Exemple 10</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264958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02/03/2022</a:t>
            </a:fld>
            <a:endParaRPr lang="fr-FR" cap="all" dirty="0"/>
          </a:p>
        </p:txBody>
      </p:sp>
      <p:sp>
        <p:nvSpPr>
          <p:cNvPr id="5" name="Titre 4"/>
          <p:cNvSpPr>
            <a:spLocks noGrp="1"/>
          </p:cNvSpPr>
          <p:nvPr>
            <p:ph type="title"/>
          </p:nvPr>
        </p:nvSpPr>
        <p:spPr/>
        <p:txBody>
          <a:bodyPr/>
          <a:lstStyle/>
          <a:p>
            <a:r>
              <a:rPr lang="fr-FR" dirty="0" smtClean="0"/>
              <a:t>En résumé</a:t>
            </a:r>
            <a:endParaRPr lang="fr-FR" dirty="0"/>
          </a:p>
        </p:txBody>
      </p:sp>
      <p:sp>
        <p:nvSpPr>
          <p:cNvPr id="6" name="Espace réservé du texte 5"/>
          <p:cNvSpPr>
            <a:spLocks noGrp="1"/>
          </p:cNvSpPr>
          <p:nvPr>
            <p:ph type="body" sz="quarter" idx="14"/>
          </p:nvPr>
        </p:nvSpPr>
        <p:spPr>
          <a:xfrm>
            <a:off x="323850" y="1350107"/>
            <a:ext cx="8424334" cy="3237867"/>
          </a:xfrm>
        </p:spPr>
        <p:txBody>
          <a:bodyPr/>
          <a:lstStyle/>
          <a:p>
            <a:r>
              <a:rPr lang="fr-FR" dirty="0" smtClean="0"/>
              <a:t>Les projets qui apportent du service/innovation sont priorisés par rapport aux projets centrés sur l’apport d’informations</a:t>
            </a:r>
          </a:p>
          <a:p>
            <a:r>
              <a:rPr lang="fr-FR" dirty="0" smtClean="0"/>
              <a:t>La participation </a:t>
            </a:r>
            <a:r>
              <a:rPr lang="fr-FR" u="sng" dirty="0" smtClean="0"/>
              <a:t>active</a:t>
            </a:r>
            <a:r>
              <a:rPr lang="fr-FR" dirty="0" smtClean="0"/>
              <a:t> des usagers est recherchée</a:t>
            </a:r>
          </a:p>
          <a:p>
            <a:r>
              <a:rPr lang="fr-FR" dirty="0" smtClean="0"/>
              <a:t>Le périmètre, pas nécessairement national, doit a minima être </a:t>
            </a:r>
            <a:r>
              <a:rPr lang="fr-FR" dirty="0" err="1" smtClean="0"/>
              <a:t>pluri-régional</a:t>
            </a:r>
            <a:r>
              <a:rPr lang="fr-FR" dirty="0" smtClean="0"/>
              <a:t> et le nombre de bénéficiaires proportionné au coût</a:t>
            </a:r>
          </a:p>
          <a:p>
            <a:r>
              <a:rPr lang="fr-FR" dirty="0" smtClean="0"/>
              <a:t>Les projets s’intégrant dans une dynamique plus globale sont plutôt priorisés par rapport aux projets isolés (ce n’est pas une règle absolue) dont on ne voit pas avec évidence la plus value pour le parcours patient s’ils restent ponctuels. Ces projets participant d’une dynamique globale sont aussi, souvent, partenariaux</a:t>
            </a:r>
          </a:p>
          <a:p>
            <a:endParaRPr lang="fr-FR" dirty="0"/>
          </a:p>
          <a:p>
            <a:r>
              <a:rPr lang="fr-FR" dirty="0" smtClean="0"/>
              <a:t>L’évaluation des projets par le jury n’est pas une science exacte, le dialogue peut permettre de clarifier certains questionnements</a:t>
            </a:r>
          </a:p>
          <a:p>
            <a:r>
              <a:rPr lang="fr-FR" dirty="0" smtClean="0"/>
              <a:t>Le nombre des </a:t>
            </a:r>
            <a:r>
              <a:rPr lang="fr-FR" dirty="0" err="1" smtClean="0"/>
              <a:t>AAP</a:t>
            </a:r>
            <a:r>
              <a:rPr lang="fr-FR" dirty="0" smtClean="0"/>
              <a:t> permet d’ajuster les projets non retenus en vue d’une nouvelle tentative</a:t>
            </a:r>
            <a:endParaRPr lang="fr-FR" dirty="0"/>
          </a:p>
        </p:txBody>
      </p:sp>
      <p:sp>
        <p:nvSpPr>
          <p:cNvPr id="7" name="Espace réservé du pied de page 6"/>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4973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02/03/2022</a:t>
            </a:fld>
            <a:endParaRPr lang="fr-FR" cap="all" dirty="0"/>
          </a:p>
        </p:txBody>
      </p:sp>
      <p:sp>
        <p:nvSpPr>
          <p:cNvPr id="5" name="Titre 4"/>
          <p:cNvSpPr>
            <a:spLocks noGrp="1"/>
          </p:cNvSpPr>
          <p:nvPr>
            <p:ph type="title"/>
          </p:nvPr>
        </p:nvSpPr>
        <p:spPr/>
        <p:txBody>
          <a:bodyPr/>
          <a:lstStyle/>
          <a:p>
            <a:r>
              <a:rPr lang="fr-FR" dirty="0" smtClean="0"/>
              <a:t>Présentation du </a:t>
            </a:r>
            <a:r>
              <a:rPr lang="fr-FR" dirty="0" err="1" smtClean="0"/>
              <a:t>FNDS</a:t>
            </a:r>
            <a:endParaRPr lang="fr-FR" dirty="0"/>
          </a:p>
        </p:txBody>
      </p:sp>
      <p:pic>
        <p:nvPicPr>
          <p:cNvPr id="8" name="Image 7"/>
          <p:cNvPicPr>
            <a:picLocks noChangeAspect="1"/>
          </p:cNvPicPr>
          <p:nvPr/>
        </p:nvPicPr>
        <p:blipFill>
          <a:blip r:embed="rId2"/>
          <a:stretch>
            <a:fillRect/>
          </a:stretch>
        </p:blipFill>
        <p:spPr>
          <a:xfrm>
            <a:off x="1115616" y="1395432"/>
            <a:ext cx="6600056" cy="3145339"/>
          </a:xfrm>
          <a:prstGeom prst="rect">
            <a:avLst/>
          </a:prstGeom>
        </p:spPr>
      </p:pic>
      <p:sp>
        <p:nvSpPr>
          <p:cNvPr id="7" name="Espace réservé du pied de page 6"/>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119549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02/03/2022</a:t>
            </a:fld>
            <a:endParaRPr lang="fr-FR" cap="all" dirty="0"/>
          </a:p>
        </p:txBody>
      </p:sp>
      <p:sp>
        <p:nvSpPr>
          <p:cNvPr id="5" name="Titre 4"/>
          <p:cNvSpPr>
            <a:spLocks noGrp="1"/>
          </p:cNvSpPr>
          <p:nvPr>
            <p:ph type="title"/>
          </p:nvPr>
        </p:nvSpPr>
        <p:spPr/>
        <p:txBody>
          <a:bodyPr/>
          <a:lstStyle/>
          <a:p>
            <a:r>
              <a:rPr lang="fr-FR" dirty="0"/>
              <a:t>E</a:t>
            </a:r>
            <a:r>
              <a:rPr lang="fr-FR" dirty="0" smtClean="0"/>
              <a:t>ligibilité</a:t>
            </a:r>
            <a:endParaRPr lang="fr-FR" dirty="0"/>
          </a:p>
        </p:txBody>
      </p:sp>
      <p:pic>
        <p:nvPicPr>
          <p:cNvPr id="8" name="Image 7"/>
          <p:cNvPicPr>
            <a:picLocks noChangeAspect="1"/>
          </p:cNvPicPr>
          <p:nvPr/>
        </p:nvPicPr>
        <p:blipFill>
          <a:blip r:embed="rId2"/>
          <a:stretch>
            <a:fillRect/>
          </a:stretch>
        </p:blipFill>
        <p:spPr>
          <a:xfrm>
            <a:off x="1763688" y="1563638"/>
            <a:ext cx="5419353" cy="1233605"/>
          </a:xfrm>
          <a:prstGeom prst="rect">
            <a:avLst/>
          </a:prstGeom>
        </p:spPr>
      </p:pic>
      <p:sp>
        <p:nvSpPr>
          <p:cNvPr id="7" name="Espace réservé du pied de page 6"/>
          <p:cNvSpPr>
            <a:spLocks noGrp="1"/>
          </p:cNvSpPr>
          <p:nvPr>
            <p:ph type="ftr" sz="quarter" idx="3"/>
          </p:nvPr>
        </p:nvSpPr>
        <p:spPr/>
        <p:txBody>
          <a:bodyPr/>
          <a:lstStyle/>
          <a:p>
            <a:r>
              <a:rPr lang="fr-FR" smtClean="0"/>
              <a:t>Secrétariat général</a:t>
            </a:r>
            <a:endParaRPr lang="fr-FR" dirty="0"/>
          </a:p>
        </p:txBody>
      </p:sp>
      <p:pic>
        <p:nvPicPr>
          <p:cNvPr id="9" name="Image 8"/>
          <p:cNvPicPr>
            <a:picLocks noChangeAspect="1"/>
          </p:cNvPicPr>
          <p:nvPr/>
        </p:nvPicPr>
        <p:blipFill>
          <a:blip r:embed="rId3"/>
          <a:stretch>
            <a:fillRect/>
          </a:stretch>
        </p:blipFill>
        <p:spPr>
          <a:xfrm>
            <a:off x="1626393" y="3075806"/>
            <a:ext cx="5819775" cy="1333500"/>
          </a:xfrm>
          <a:prstGeom prst="rect">
            <a:avLst/>
          </a:prstGeom>
        </p:spPr>
      </p:pic>
    </p:spTree>
    <p:extLst>
      <p:ext uri="{BB962C8B-B14F-4D97-AF65-F5344CB8AC3E}">
        <p14:creationId xmlns:p14="http://schemas.microsoft.com/office/powerpoint/2010/main" val="3007192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02/03/2022</a:t>
            </a:fld>
            <a:endParaRPr lang="fr-FR" cap="all" dirty="0"/>
          </a:p>
        </p:txBody>
      </p:sp>
      <p:sp>
        <p:nvSpPr>
          <p:cNvPr id="5" name="Titre 4"/>
          <p:cNvSpPr>
            <a:spLocks noGrp="1"/>
          </p:cNvSpPr>
          <p:nvPr>
            <p:ph type="title"/>
          </p:nvPr>
        </p:nvSpPr>
        <p:spPr/>
        <p:txBody>
          <a:bodyPr/>
          <a:lstStyle/>
          <a:p>
            <a:r>
              <a:rPr lang="fr-FR" dirty="0" smtClean="0"/>
              <a:t>Des </a:t>
            </a:r>
            <a:r>
              <a:rPr lang="fr-FR" dirty="0" err="1" smtClean="0"/>
              <a:t>AAP</a:t>
            </a:r>
            <a:r>
              <a:rPr lang="fr-FR" dirty="0" smtClean="0"/>
              <a:t> accessibles</a:t>
            </a:r>
            <a:endParaRPr lang="fr-FR" dirty="0"/>
          </a:p>
        </p:txBody>
      </p:sp>
      <p:sp>
        <p:nvSpPr>
          <p:cNvPr id="6" name="Espace réservé du texte 5"/>
          <p:cNvSpPr>
            <a:spLocks noGrp="1"/>
          </p:cNvSpPr>
          <p:nvPr>
            <p:ph type="body" sz="quarter" idx="14"/>
          </p:nvPr>
        </p:nvSpPr>
        <p:spPr>
          <a:xfrm>
            <a:off x="323850" y="1419622"/>
            <a:ext cx="8424334" cy="3168352"/>
          </a:xfrm>
        </p:spPr>
        <p:txBody>
          <a:bodyPr/>
          <a:lstStyle/>
          <a:p>
            <a:r>
              <a:rPr lang="fr-FR" b="1" dirty="0" smtClean="0"/>
              <a:t>A fin 2021</a:t>
            </a:r>
            <a:r>
              <a:rPr lang="fr-FR" dirty="0" smtClean="0"/>
              <a:t>: 51 associations bénéficiaires (depuis 2017) et </a:t>
            </a:r>
            <a:r>
              <a:rPr lang="fr-FR" dirty="0" err="1" smtClean="0"/>
              <a:t>4,4M</a:t>
            </a:r>
            <a:r>
              <a:rPr lang="fr-FR" dirty="0" smtClean="0"/>
              <a:t>€ répartis entre elles</a:t>
            </a:r>
          </a:p>
          <a:p>
            <a:endParaRPr lang="fr-FR" dirty="0"/>
          </a:p>
          <a:p>
            <a:endParaRPr lang="fr-FR" dirty="0" smtClean="0"/>
          </a:p>
          <a:p>
            <a:r>
              <a:rPr lang="fr-FR" dirty="0" smtClean="0"/>
              <a:t>Exemple du dernier </a:t>
            </a:r>
            <a:r>
              <a:rPr lang="fr-FR" dirty="0" err="1" smtClean="0"/>
              <a:t>AAP</a:t>
            </a:r>
            <a:r>
              <a:rPr lang="fr-FR" dirty="0" smtClean="0"/>
              <a:t> (notifications à venir):</a:t>
            </a:r>
          </a:p>
          <a:p>
            <a:endParaRPr lang="fr-FR" dirty="0"/>
          </a:p>
          <a:p>
            <a:r>
              <a:rPr lang="fr-FR" dirty="0" smtClean="0"/>
              <a:t>21 projets retenus; présentés par 18 associations et 628 K€ répartis</a:t>
            </a:r>
          </a:p>
          <a:p>
            <a:r>
              <a:rPr lang="fr-FR" dirty="0" smtClean="0"/>
              <a:t>10 projets rejetés</a:t>
            </a:r>
          </a:p>
          <a:p>
            <a:r>
              <a:rPr lang="fr-FR" dirty="0" smtClean="0"/>
              <a:t>  </a:t>
            </a:r>
            <a:r>
              <a:rPr lang="fr-FR" b="1" dirty="0" smtClean="0">
                <a:latin typeface="Albertus Medium"/>
              </a:rPr>
              <a:t>►</a:t>
            </a:r>
            <a:r>
              <a:rPr lang="fr-FR" b="1" dirty="0" smtClean="0"/>
              <a:t>Soit 2 projets sur 3 retenus </a:t>
            </a:r>
            <a:endParaRPr lang="fr-FR" b="1" dirty="0"/>
          </a:p>
        </p:txBody>
      </p:sp>
      <p:sp>
        <p:nvSpPr>
          <p:cNvPr id="7" name="Espace réservé du pied de page 6"/>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675470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323850" y="1707654"/>
            <a:ext cx="8424000" cy="2725272"/>
          </a:xfrm>
        </p:spPr>
        <p:txBody>
          <a:bodyPr/>
          <a:lstStyle/>
          <a:p>
            <a:r>
              <a:rPr lang="fr-FR" dirty="0" smtClean="0"/>
              <a:t>Illustration/ passage en revue de quelques projets</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02/03/2022</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5</a:t>
            </a:fld>
            <a:endParaRPr lang="fr-FR" dirty="0"/>
          </a:p>
        </p:txBody>
      </p:sp>
      <p:sp>
        <p:nvSpPr>
          <p:cNvPr id="5" name="Rectangle 4"/>
          <p:cNvSpPr/>
          <p:nvPr/>
        </p:nvSpPr>
        <p:spPr>
          <a:xfrm>
            <a:off x="323850" y="3075806"/>
            <a:ext cx="8136582" cy="1357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Certains pourraient se reconnaitre- à noter que l’exposé de points forts dans ce support ne vaut pas garantie de financement (des éléments non repris dans ce support peuvent être pris en compte); </a:t>
            </a:r>
            <a:endParaRPr lang="fr-FR" dirty="0"/>
          </a:p>
        </p:txBody>
      </p:sp>
    </p:spTree>
    <p:extLst>
      <p:ext uri="{BB962C8B-B14F-4D97-AF65-F5344CB8AC3E}">
        <p14:creationId xmlns:p14="http://schemas.microsoft.com/office/powerpoint/2010/main" val="3953406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9" name="Espace réservé du texte 8"/>
          <p:cNvSpPr>
            <a:spLocks noGrp="1"/>
          </p:cNvSpPr>
          <p:nvPr>
            <p:ph type="body" sz="quarter" idx="13"/>
          </p:nvPr>
        </p:nvSpPr>
        <p:spPr/>
        <p:txBody>
          <a:bodyPr/>
          <a:lstStyle/>
          <a:p>
            <a:r>
              <a:rPr lang="fr-FR" dirty="0" smtClean="0"/>
              <a:t>Projet</a:t>
            </a:r>
          </a:p>
          <a:p>
            <a:pPr marL="0" indent="0">
              <a:buNone/>
            </a:pPr>
            <a:r>
              <a:rPr lang="fr-FR" b="0" dirty="0" smtClean="0"/>
              <a:t>-production d’une </a:t>
            </a:r>
            <a:r>
              <a:rPr lang="fr-FR" b="0" dirty="0" smtClean="0"/>
              <a:t>brochure </a:t>
            </a:r>
            <a:r>
              <a:rPr lang="fr-FR" b="0" dirty="0" smtClean="0"/>
              <a:t>pour faciliter le parcours de…</a:t>
            </a:r>
          </a:p>
          <a:p>
            <a:pPr marL="0" indent="0">
              <a:buNone/>
            </a:pPr>
            <a:r>
              <a:rPr lang="fr-FR" b="0" dirty="0" smtClean="0"/>
              <a:t>-organisation de webinaires « diagnostic … » pour répondre aux besoins d’information des femmes concernées et de leurs proches</a:t>
            </a:r>
          </a:p>
          <a:p>
            <a:pPr marL="0" indent="0">
              <a:buNone/>
            </a:pPr>
            <a:r>
              <a:rPr lang="fr-FR" b="0" dirty="0" smtClean="0"/>
              <a:t>-mise en place d’une campagne de communication pour la journée internationale de …</a:t>
            </a:r>
          </a:p>
          <a:p>
            <a:endParaRPr lang="fr-FR" dirty="0"/>
          </a:p>
        </p:txBody>
      </p:sp>
      <p:sp>
        <p:nvSpPr>
          <p:cNvPr id="10" name="Espace réservé du texte 9"/>
          <p:cNvSpPr>
            <a:spLocks noGrp="1"/>
          </p:cNvSpPr>
          <p:nvPr>
            <p:ph type="body" sz="quarter" idx="14"/>
          </p:nvPr>
        </p:nvSpPr>
        <p:spPr/>
        <p:txBody>
          <a:bodyPr/>
          <a:lstStyle/>
          <a:p>
            <a:r>
              <a:rPr lang="fr-FR" dirty="0" smtClean="0"/>
              <a:t>Points faibles</a:t>
            </a:r>
          </a:p>
          <a:p>
            <a:pPr marL="0" indent="0">
              <a:buNone/>
            </a:pPr>
            <a:r>
              <a:rPr lang="fr-FR" b="0" dirty="0" smtClean="0"/>
              <a:t>La thématique « information » sur un mode « descendant »</a:t>
            </a:r>
          </a:p>
          <a:p>
            <a:pPr marL="0" indent="0">
              <a:buNone/>
            </a:pPr>
            <a:r>
              <a:rPr lang="fr-FR" b="0" dirty="0" smtClean="0"/>
              <a:t>Des indicateurs de suivi uniquement quantitatifs (nb de brochures, d’inscrits …) et l’absence de mesure d’impact</a:t>
            </a:r>
            <a:endParaRPr lang="fr-FR" b="0" dirty="0"/>
          </a:p>
        </p:txBody>
      </p:sp>
      <p:sp>
        <p:nvSpPr>
          <p:cNvPr id="11" name="Espace réservé du texte 10"/>
          <p:cNvSpPr>
            <a:spLocks noGrp="1"/>
          </p:cNvSpPr>
          <p:nvPr>
            <p:ph type="body" sz="quarter" idx="15"/>
          </p:nvPr>
        </p:nvSpPr>
        <p:spPr/>
        <p:txBody>
          <a:bodyPr/>
          <a:lstStyle/>
          <a:p>
            <a:r>
              <a:rPr lang="fr-FR" dirty="0" smtClean="0"/>
              <a:t>Points forts</a:t>
            </a:r>
          </a:p>
          <a:p>
            <a:pPr marL="0" indent="0">
              <a:buNone/>
            </a:pPr>
            <a:r>
              <a:rPr lang="fr-FR" b="0" dirty="0" smtClean="0"/>
              <a:t>France entière y compris outre mer</a:t>
            </a:r>
            <a:endParaRPr lang="fr-FR" b="0"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02/03/2022</a:t>
            </a:fld>
            <a:endParaRPr lang="fr-FR" cap="all" dirty="0"/>
          </a:p>
        </p:txBody>
      </p:sp>
      <p:sp>
        <p:nvSpPr>
          <p:cNvPr id="8" name="Titre 7"/>
          <p:cNvSpPr>
            <a:spLocks noGrp="1"/>
          </p:cNvSpPr>
          <p:nvPr>
            <p:ph type="title"/>
          </p:nvPr>
        </p:nvSpPr>
        <p:spPr/>
        <p:txBody>
          <a:bodyPr/>
          <a:lstStyle/>
          <a:p>
            <a:r>
              <a:rPr lang="fr-FR" dirty="0" smtClean="0"/>
              <a:t>Exemple 1</a:t>
            </a:r>
            <a:endParaRPr lang="fr-FR" dirty="0"/>
          </a:p>
        </p:txBody>
      </p:sp>
      <p:sp>
        <p:nvSpPr>
          <p:cNvPr id="7" name="Espace réservé du pied de page 6"/>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3779232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u texte 2"/>
          <p:cNvSpPr>
            <a:spLocks noGrp="1"/>
          </p:cNvSpPr>
          <p:nvPr>
            <p:ph type="body" sz="quarter" idx="13"/>
          </p:nvPr>
        </p:nvSpPr>
        <p:spPr>
          <a:xfrm>
            <a:off x="323528" y="1222792"/>
            <a:ext cx="2520000" cy="3221166"/>
          </a:xfrm>
        </p:spPr>
        <p:txBody>
          <a:bodyPr/>
          <a:lstStyle/>
          <a:p>
            <a:r>
              <a:rPr lang="fr-FR" dirty="0" smtClean="0"/>
              <a:t>Projet</a:t>
            </a:r>
          </a:p>
          <a:p>
            <a:pPr marL="0" indent="0">
              <a:buNone/>
            </a:pPr>
            <a:r>
              <a:rPr lang="fr-FR" b="0" dirty="0" smtClean="0"/>
              <a:t>Vieillir avec une maladie X- recueil des besoins</a:t>
            </a:r>
          </a:p>
          <a:p>
            <a:pPr marL="0" indent="0">
              <a:buNone/>
            </a:pPr>
            <a:r>
              <a:rPr lang="fr-FR" b="0" dirty="0" smtClean="0"/>
              <a:t>Génération qui n’a pas connu de traitement adapté dans son enfance, d’où séquelles handicapantes…</a:t>
            </a:r>
          </a:p>
          <a:p>
            <a:pPr marL="0" indent="0">
              <a:buNone/>
            </a:pPr>
            <a:r>
              <a:rPr lang="fr-FR" b="0" dirty="0" smtClean="0"/>
              <a:t>Conduire une étude pour connaitre les besoins. S’effectue en parallèle et complémentaire avec des études à partir de cohortes scientifiques dans le but de construire une </a:t>
            </a:r>
            <a:r>
              <a:rPr lang="fr-FR" b="0" dirty="0" err="1" smtClean="0"/>
              <a:t>FDR</a:t>
            </a:r>
            <a:endParaRPr lang="fr-FR" b="0" dirty="0"/>
          </a:p>
        </p:txBody>
      </p:sp>
      <p:sp>
        <p:nvSpPr>
          <p:cNvPr id="4" name="Espace réservé du texte 3"/>
          <p:cNvSpPr>
            <a:spLocks noGrp="1"/>
          </p:cNvSpPr>
          <p:nvPr>
            <p:ph type="body" sz="quarter" idx="14"/>
          </p:nvPr>
        </p:nvSpPr>
        <p:spPr>
          <a:xfrm>
            <a:off x="3312000" y="1222792"/>
            <a:ext cx="2520000" cy="3201608"/>
          </a:xfrm>
        </p:spPr>
        <p:txBody>
          <a:bodyPr/>
          <a:lstStyle/>
          <a:p>
            <a:r>
              <a:rPr lang="fr-FR" dirty="0" smtClean="0"/>
              <a:t>Points faibles</a:t>
            </a:r>
          </a:p>
          <a:p>
            <a:pPr marL="0" indent="0">
              <a:buNone/>
            </a:pPr>
            <a:r>
              <a:rPr lang="fr-FR" b="0" dirty="0" smtClean="0"/>
              <a:t>Périmètre géographique: IDF</a:t>
            </a:r>
          </a:p>
          <a:p>
            <a:pPr marL="0" indent="0">
              <a:buNone/>
            </a:pPr>
            <a:endParaRPr lang="fr-FR" dirty="0"/>
          </a:p>
        </p:txBody>
      </p:sp>
      <p:sp>
        <p:nvSpPr>
          <p:cNvPr id="5" name="Espace réservé du texte 4"/>
          <p:cNvSpPr>
            <a:spLocks noGrp="1"/>
          </p:cNvSpPr>
          <p:nvPr>
            <p:ph type="body" sz="quarter" idx="15"/>
          </p:nvPr>
        </p:nvSpPr>
        <p:spPr>
          <a:xfrm>
            <a:off x="6263999" y="1131590"/>
            <a:ext cx="2520000" cy="3292810"/>
          </a:xfrm>
        </p:spPr>
        <p:txBody>
          <a:bodyPr/>
          <a:lstStyle/>
          <a:p>
            <a:r>
              <a:rPr lang="fr-FR" dirty="0" smtClean="0"/>
              <a:t>Points forts</a:t>
            </a:r>
          </a:p>
          <a:p>
            <a:pPr marL="0" indent="0">
              <a:buNone/>
            </a:pPr>
            <a:r>
              <a:rPr lang="fr-FR" b="0" dirty="0" smtClean="0"/>
              <a:t>Vieillissement = tendance démographique</a:t>
            </a:r>
          </a:p>
          <a:p>
            <a:pPr marL="0" indent="0">
              <a:buNone/>
            </a:pPr>
            <a:r>
              <a:rPr lang="fr-FR" b="0" dirty="0" smtClean="0"/>
              <a:t>Inscription dans une démarche globale en association avec des professionnels de santé</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p:txBody>
          <a:bodyPr/>
          <a:lstStyle/>
          <a:p>
            <a:r>
              <a:rPr lang="fr-FR" dirty="0" smtClean="0"/>
              <a:t>Exemple 2</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777351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u texte 2"/>
          <p:cNvSpPr>
            <a:spLocks noGrp="1"/>
          </p:cNvSpPr>
          <p:nvPr>
            <p:ph type="body" sz="quarter" idx="13"/>
          </p:nvPr>
        </p:nvSpPr>
        <p:spPr>
          <a:xfrm>
            <a:off x="467544" y="749569"/>
            <a:ext cx="2520000" cy="3600400"/>
          </a:xfrm>
        </p:spPr>
        <p:txBody>
          <a:bodyPr/>
          <a:lstStyle/>
          <a:p>
            <a:r>
              <a:rPr lang="fr-FR" dirty="0" smtClean="0"/>
              <a:t>Favoriser la participation et la mobilisation des personnes … dans les instances de démocratie en santé</a:t>
            </a:r>
          </a:p>
          <a:p>
            <a:pPr marL="0" indent="0">
              <a:buNone/>
            </a:pPr>
            <a:r>
              <a:rPr lang="fr-FR" dirty="0" smtClean="0"/>
              <a:t>-</a:t>
            </a:r>
            <a:r>
              <a:rPr lang="fr-FR" b="0" dirty="0" smtClean="0"/>
              <a:t>accompagnement d’une démarche collective visant la bonne compréhension du mandat CRSA</a:t>
            </a:r>
          </a:p>
          <a:p>
            <a:pPr marL="0" indent="0">
              <a:buNone/>
            </a:pPr>
            <a:r>
              <a:rPr lang="fr-FR" b="0" dirty="0" smtClean="0"/>
              <a:t>-accompagner le suivi et la mise en place de la </a:t>
            </a:r>
            <a:r>
              <a:rPr lang="fr-FR" b="0" dirty="0" err="1" smtClean="0"/>
              <a:t>FDR</a:t>
            </a:r>
            <a:r>
              <a:rPr lang="fr-FR" b="0" dirty="0" smtClean="0"/>
              <a:t>…</a:t>
            </a:r>
          </a:p>
          <a:p>
            <a:pPr marL="0" indent="0">
              <a:buNone/>
            </a:pPr>
            <a:r>
              <a:rPr lang="fr-FR" b="0" dirty="0" smtClean="0"/>
              <a:t>-accompagner le renforcement des compétences des militants via des journées de travail thématiques</a:t>
            </a:r>
            <a:endParaRPr lang="fr-FR" b="0" dirty="0"/>
          </a:p>
        </p:txBody>
      </p:sp>
      <p:sp>
        <p:nvSpPr>
          <p:cNvPr id="4" name="Espace réservé du texte 3"/>
          <p:cNvSpPr>
            <a:spLocks noGrp="1"/>
          </p:cNvSpPr>
          <p:nvPr>
            <p:ph type="body" sz="quarter" idx="14"/>
          </p:nvPr>
        </p:nvSpPr>
        <p:spPr>
          <a:xfrm>
            <a:off x="3312000" y="843558"/>
            <a:ext cx="2520000" cy="3580842"/>
          </a:xfrm>
        </p:spPr>
        <p:txBody>
          <a:bodyPr/>
          <a:lstStyle/>
          <a:p>
            <a:r>
              <a:rPr lang="fr-FR" dirty="0" smtClean="0"/>
              <a:t>Points faibles</a:t>
            </a:r>
          </a:p>
          <a:p>
            <a:pPr marL="0" indent="0">
              <a:buNone/>
            </a:pPr>
            <a:r>
              <a:rPr lang="fr-FR" b="0" dirty="0" smtClean="0"/>
              <a:t>Attention à la différenciation par rapport à la formation de base des usagers</a:t>
            </a:r>
          </a:p>
          <a:p>
            <a:pPr marL="0" indent="0">
              <a:buNone/>
            </a:pPr>
            <a:endParaRPr lang="fr-FR" b="0" dirty="0"/>
          </a:p>
          <a:p>
            <a:pPr marL="0" indent="0">
              <a:buNone/>
            </a:pPr>
            <a:r>
              <a:rPr lang="fr-FR" b="0" dirty="0" smtClean="0"/>
              <a:t>Attention à ne pas confondre projet et fonctionnement de base/courant de l’association</a:t>
            </a:r>
            <a:endParaRPr lang="fr-FR" b="0" dirty="0"/>
          </a:p>
        </p:txBody>
      </p:sp>
      <p:sp>
        <p:nvSpPr>
          <p:cNvPr id="5" name="Espace réservé du texte 4"/>
          <p:cNvSpPr>
            <a:spLocks noGrp="1"/>
          </p:cNvSpPr>
          <p:nvPr>
            <p:ph type="body" sz="quarter" idx="15"/>
          </p:nvPr>
        </p:nvSpPr>
        <p:spPr>
          <a:xfrm>
            <a:off x="6263999" y="843558"/>
            <a:ext cx="2520000" cy="3580842"/>
          </a:xfrm>
        </p:spPr>
        <p:txBody>
          <a:bodyPr/>
          <a:lstStyle/>
          <a:p>
            <a:r>
              <a:rPr lang="fr-FR" dirty="0" smtClean="0"/>
              <a:t>Points forts</a:t>
            </a:r>
          </a:p>
          <a:p>
            <a:endParaRPr lang="fr-FR" dirty="0"/>
          </a:p>
          <a:p>
            <a:pPr marL="0" indent="0">
              <a:buNone/>
            </a:pPr>
            <a:r>
              <a:rPr lang="fr-FR" b="0" dirty="0" smtClean="0"/>
              <a:t>-action directement portée par des malades/militants</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a:xfrm>
            <a:off x="971600" y="267494"/>
            <a:ext cx="8424863" cy="376781"/>
          </a:xfrm>
        </p:spPr>
        <p:txBody>
          <a:bodyPr>
            <a:normAutofit fontScale="90000"/>
          </a:bodyPr>
          <a:lstStyle/>
          <a:p>
            <a:r>
              <a:rPr lang="fr-FR" dirty="0" smtClean="0"/>
              <a:t>Exemple 3</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2054664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3" name="Espace réservé du texte 2"/>
          <p:cNvSpPr>
            <a:spLocks noGrp="1"/>
          </p:cNvSpPr>
          <p:nvPr>
            <p:ph type="body" sz="quarter" idx="13"/>
          </p:nvPr>
        </p:nvSpPr>
        <p:spPr>
          <a:xfrm>
            <a:off x="323528" y="1131590"/>
            <a:ext cx="2520000" cy="3312368"/>
          </a:xfrm>
        </p:spPr>
        <p:txBody>
          <a:bodyPr/>
          <a:lstStyle/>
          <a:p>
            <a:r>
              <a:rPr lang="fr-FR" dirty="0" smtClean="0"/>
              <a:t>Associer les patients … et leurs aidants à la construction d’un accompagnement visant à leur apporter un soutien moral, une meilleure prise en charge et un accès aux droits</a:t>
            </a:r>
          </a:p>
          <a:p>
            <a:pPr marL="0" indent="0">
              <a:buNone/>
            </a:pPr>
            <a:r>
              <a:rPr lang="fr-FR" dirty="0" smtClean="0"/>
              <a:t>-</a:t>
            </a:r>
            <a:r>
              <a:rPr lang="fr-FR" b="0" dirty="0" smtClean="0"/>
              <a:t>actions d’information</a:t>
            </a:r>
          </a:p>
          <a:p>
            <a:pPr marL="0" indent="0">
              <a:buNone/>
            </a:pPr>
            <a:r>
              <a:rPr lang="fr-FR" b="0" dirty="0" smtClean="0"/>
              <a:t>-accompagnement en vue de mobiliser leur capacité d’agir</a:t>
            </a:r>
          </a:p>
          <a:p>
            <a:pPr marL="0" indent="0">
              <a:buNone/>
            </a:pPr>
            <a:r>
              <a:rPr lang="fr-FR" b="0" dirty="0" smtClean="0"/>
              <a:t>-organiser un soutien moral incluant les patients dans sa construction</a:t>
            </a:r>
            <a:endParaRPr lang="fr-FR" b="0" dirty="0"/>
          </a:p>
        </p:txBody>
      </p:sp>
      <p:sp>
        <p:nvSpPr>
          <p:cNvPr id="4" name="Espace réservé du texte 3"/>
          <p:cNvSpPr>
            <a:spLocks noGrp="1"/>
          </p:cNvSpPr>
          <p:nvPr>
            <p:ph type="body" sz="quarter" idx="14"/>
          </p:nvPr>
        </p:nvSpPr>
        <p:spPr>
          <a:xfrm>
            <a:off x="3312000" y="1131590"/>
            <a:ext cx="2520000" cy="3292810"/>
          </a:xfrm>
        </p:spPr>
        <p:txBody>
          <a:bodyPr/>
          <a:lstStyle/>
          <a:p>
            <a:r>
              <a:rPr lang="fr-FR" dirty="0" smtClean="0"/>
              <a:t>Points </a:t>
            </a:r>
            <a:r>
              <a:rPr lang="fr-FR" dirty="0" smtClean="0"/>
              <a:t>négatifs</a:t>
            </a:r>
          </a:p>
          <a:p>
            <a:endParaRPr lang="fr-FR" dirty="0"/>
          </a:p>
          <a:p>
            <a:pPr marL="0" indent="0">
              <a:buNone/>
            </a:pPr>
            <a:r>
              <a:rPr lang="fr-FR" b="0" dirty="0" smtClean="0"/>
              <a:t>Doublonne le dispositif national d’accès aux psychologues? Besoin de montrer les spécificités</a:t>
            </a:r>
            <a:endParaRPr lang="fr-FR" b="0" dirty="0"/>
          </a:p>
        </p:txBody>
      </p:sp>
      <p:sp>
        <p:nvSpPr>
          <p:cNvPr id="5" name="Espace réservé du texte 4"/>
          <p:cNvSpPr>
            <a:spLocks noGrp="1"/>
          </p:cNvSpPr>
          <p:nvPr>
            <p:ph type="body" sz="quarter" idx="15"/>
          </p:nvPr>
        </p:nvSpPr>
        <p:spPr>
          <a:xfrm>
            <a:off x="6263999" y="1122961"/>
            <a:ext cx="2520000" cy="3301439"/>
          </a:xfrm>
        </p:spPr>
        <p:txBody>
          <a:bodyPr/>
          <a:lstStyle/>
          <a:p>
            <a:r>
              <a:rPr lang="fr-FR" dirty="0" smtClean="0"/>
              <a:t>Points positifs</a:t>
            </a:r>
            <a:endParaRPr lang="fr-FR" dirty="0"/>
          </a:p>
          <a:p>
            <a:pPr marL="0" indent="0">
              <a:buNone/>
            </a:pPr>
            <a:r>
              <a:rPr lang="fr-FR" b="0" dirty="0" smtClean="0"/>
              <a:t>Action conduite avec des malades et aidants sur la base d’une analyse structurée des besoins</a:t>
            </a:r>
          </a:p>
          <a:p>
            <a:pPr marL="0" indent="0">
              <a:buNone/>
            </a:pPr>
            <a:r>
              <a:rPr lang="fr-FR" b="0" dirty="0" smtClean="0"/>
              <a:t>Approche critique de l’offre actuelle (ligne d’écoute à professionnaliser …)</a:t>
            </a:r>
          </a:p>
          <a:p>
            <a:pPr marL="0" indent="0">
              <a:buNone/>
            </a:pPr>
            <a:r>
              <a:rPr lang="fr-FR" b="0" dirty="0" smtClean="0"/>
              <a:t>Suivi de satisfaction, enquêtes</a:t>
            </a:r>
          </a:p>
          <a:p>
            <a:pPr marL="0" indent="0">
              <a:buNone/>
            </a:pPr>
            <a:r>
              <a:rPr lang="fr-FR" b="0" dirty="0" smtClean="0"/>
              <a:t>Apport de service pas seulement information</a:t>
            </a:r>
            <a:endParaRPr lang="fr-FR" b="0"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02/03/2022</a:t>
            </a:fld>
            <a:endParaRPr lang="fr-FR" cap="all" dirty="0"/>
          </a:p>
        </p:txBody>
      </p:sp>
      <p:sp>
        <p:nvSpPr>
          <p:cNvPr id="7" name="Titre 6"/>
          <p:cNvSpPr>
            <a:spLocks noGrp="1"/>
          </p:cNvSpPr>
          <p:nvPr>
            <p:ph type="title"/>
          </p:nvPr>
        </p:nvSpPr>
        <p:spPr>
          <a:xfrm>
            <a:off x="703912" y="389228"/>
            <a:ext cx="8424863" cy="539991"/>
          </a:xfrm>
        </p:spPr>
        <p:txBody>
          <a:bodyPr/>
          <a:lstStyle/>
          <a:p>
            <a:r>
              <a:rPr lang="fr-FR" dirty="0" smtClean="0"/>
              <a:t>Exemple 4</a:t>
            </a:r>
            <a:endParaRPr lang="fr-FR" dirty="0"/>
          </a:p>
        </p:txBody>
      </p:sp>
      <p:sp>
        <p:nvSpPr>
          <p:cNvPr id="8" name="Espace réservé du pied de page 7"/>
          <p:cNvSpPr>
            <a:spLocks noGrp="1"/>
          </p:cNvSpPr>
          <p:nvPr>
            <p:ph type="ftr" sz="quarter" idx="3"/>
          </p:nvPr>
        </p:nvSpPr>
        <p:spPr/>
        <p:txBody>
          <a:bodyPr/>
          <a:lstStyle/>
          <a:p>
            <a:r>
              <a:rPr lang="fr-FR" smtClean="0"/>
              <a:t>Secrétariat général</a:t>
            </a:r>
            <a:endParaRPr lang="fr-FR" dirty="0"/>
          </a:p>
        </p:txBody>
      </p:sp>
    </p:spTree>
    <p:extLst>
      <p:ext uri="{BB962C8B-B14F-4D97-AF65-F5344CB8AC3E}">
        <p14:creationId xmlns:p14="http://schemas.microsoft.com/office/powerpoint/2010/main" val="147550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resentation ppt_SG">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presentation ppt_SG.potx [Lecture seule]" id="{DE41F28E-5984-4797-A789-4C9909CE0314}" vid="{49EFE14B-432A-4A87-9A83-2ECB3187E459}"/>
    </a:ext>
  </a:extLst>
</a:theme>
</file>

<file path=ppt/theme/theme2.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Feuille de route_Com</Template>
  <TotalTime>27066</TotalTime>
  <Words>1157</Words>
  <Application>Microsoft Office PowerPoint</Application>
  <PresentationFormat>Affichage à l'écran (16:9)</PresentationFormat>
  <Paragraphs>167</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16</vt:i4>
      </vt:variant>
    </vt:vector>
  </HeadingPairs>
  <TitlesOfParts>
    <vt:vector size="24" baseType="lpstr">
      <vt:lpstr>Albertus Medium</vt:lpstr>
      <vt:lpstr>Arial</vt:lpstr>
      <vt:lpstr>Calibri</vt:lpstr>
      <vt:lpstr>Webdings</vt:lpstr>
      <vt:lpstr>Wingdings</vt:lpstr>
      <vt:lpstr>Wingdings 3</vt:lpstr>
      <vt:lpstr>Template_presentation ppt_SG</vt:lpstr>
      <vt:lpstr>TEMPLATE_INTITULE_OFFICIEL</vt:lpstr>
      <vt:lpstr>’</vt:lpstr>
      <vt:lpstr>Présentation du FNDS</vt:lpstr>
      <vt:lpstr>Eligibilité</vt:lpstr>
      <vt:lpstr>Des AAP accessibles</vt:lpstr>
      <vt:lpstr>Présentation PowerPoint</vt:lpstr>
      <vt:lpstr>Exemple 1</vt:lpstr>
      <vt:lpstr>Exemple 2</vt:lpstr>
      <vt:lpstr>Exemple 3</vt:lpstr>
      <vt:lpstr>Exemple 4</vt:lpstr>
      <vt:lpstr>Exemple 5</vt:lpstr>
      <vt:lpstr>Exemple 6</vt:lpstr>
      <vt:lpstr>Exemple 7</vt:lpstr>
      <vt:lpstr>Exemple 8</vt:lpstr>
      <vt:lpstr>Exemple 9</vt:lpstr>
      <vt:lpstr>Exemple 10</vt:lpstr>
      <vt:lpstr>En résumé</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PAILLON, Jean-Emmanuel (DSI)</dc:creator>
  <cp:lastModifiedBy>PASQUAY, Corinne (SGMCAS)</cp:lastModifiedBy>
  <cp:revision>386</cp:revision>
  <cp:lastPrinted>2021-08-31T11:18:46Z</cp:lastPrinted>
  <dcterms:created xsi:type="dcterms:W3CDTF">2020-10-23T12:52:57Z</dcterms:created>
  <dcterms:modified xsi:type="dcterms:W3CDTF">2022-03-02T08:07:46Z</dcterms:modified>
</cp:coreProperties>
</file>